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9" r:id="rId7"/>
    <p:sldId id="258" r:id="rId8"/>
    <p:sldId id="283" r:id="rId9"/>
    <p:sldId id="282" r:id="rId10"/>
    <p:sldId id="285" r:id="rId11"/>
    <p:sldId id="281" r:id="rId12"/>
    <p:sldId id="280" r:id="rId13"/>
    <p:sldId id="284" r:id="rId14"/>
    <p:sldId id="286" r:id="rId15"/>
    <p:sldId id="265" r:id="rId16"/>
    <p:sldId id="287" r:id="rId17"/>
    <p:sldId id="294" r:id="rId18"/>
    <p:sldId id="295" r:id="rId19"/>
    <p:sldId id="296" r:id="rId20"/>
    <p:sldId id="297" r:id="rId21"/>
    <p:sldId id="288" r:id="rId22"/>
    <p:sldId id="290" r:id="rId23"/>
    <p:sldId id="291" r:id="rId24"/>
    <p:sldId id="293" r:id="rId25"/>
    <p:sldId id="263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D9AE"/>
    <a:srgbClr val="0089A4"/>
    <a:srgbClr val="089C98"/>
    <a:srgbClr val="C0C000"/>
    <a:srgbClr val="C2C2C2"/>
    <a:srgbClr val="857C71"/>
    <a:srgbClr val="847B70"/>
    <a:srgbClr val="867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A41A5-C064-B4F6-C691-B0C668D282DD}" v="6608" dt="2022-06-26T11:55:04.312"/>
    <p1510:client id="{5B915670-3272-8883-6C44-DD1944C1CAA4}" v="301" dt="2022-06-26T11:09:07.395"/>
    <p1510:client id="{67E6134C-1FD4-45A8-944D-67FBB1A473EC}" v="2023" dt="2022-06-26T16:19:31.438"/>
    <p1510:client id="{6A42FE13-B425-144C-1AB1-86CAC55BD78D}" v="197" dt="2022-06-26T16:11:38.800"/>
    <p1510:client id="{A05C7AA2-06BC-5555-7DF7-CE223276C22C}" v="2" dt="2022-06-26T11:50:24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9014208"/>
            <a:ext cx="259995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>
                <a:solidFill>
                  <a:srgbClr val="403322"/>
                </a:solidFill>
                <a:latin typeface="IBM Plex Sans KR Medium" pitchFamily="34" charset="0"/>
                <a:cs typeface="IBM Plex Sans KR Medium" pitchFamily="34" charset="0"/>
              </a:rPr>
              <a:t>Proposal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82767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700" kern="0" spc="100" err="1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</a:t>
            </a:r>
            <a:r>
              <a:rPr lang="ko-KR" alt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 Project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67" y="1810583"/>
            <a:ext cx="17588660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0" err="1">
                <a:solidFill>
                  <a:srgbClr val="403322"/>
                </a:solidFill>
                <a:latin typeface="IBM Plex Sans KR Medium"/>
                <a:cs typeface="IBM Plex Sans KR Medium" pitchFamily="34" charset="0"/>
              </a:rPr>
              <a:t>WorkFit</a:t>
            </a:r>
            <a:endParaRPr lang="en-US" sz="12000" err="1">
              <a:solidFill>
                <a:srgbClr val="403322"/>
              </a:solidFill>
              <a:latin typeface="IBM Plex Sans KR Medium" pitchFamily="34" charset="0"/>
              <a:cs typeface="IBM Plex Sans KR Medium" pitchFamily="34" charset="0"/>
            </a:endParaRPr>
          </a:p>
          <a:p>
            <a:r>
              <a:rPr lang="ko-KR" altLang="en-US" sz="7500">
                <a:solidFill>
                  <a:srgbClr val="22CB88"/>
                </a:solidFill>
                <a:latin typeface="IBM Plex Sans KR"/>
              </a:rPr>
              <a:t>운동 </a:t>
            </a:r>
            <a:r>
              <a:rPr lang="ko-KR" altLang="en-US" sz="7500" err="1">
                <a:solidFill>
                  <a:srgbClr val="22CB88"/>
                </a:solidFill>
                <a:latin typeface="IBM Plex Sans KR"/>
              </a:rPr>
              <a:t>티칭</a:t>
            </a:r>
            <a:r>
              <a:rPr lang="ko-KR" altLang="en-US" sz="7500">
                <a:solidFill>
                  <a:srgbClr val="22CB88"/>
                </a:solidFill>
                <a:latin typeface="IBM Plex Sans KR"/>
              </a:rPr>
              <a:t> 및 </a:t>
            </a:r>
            <a:r>
              <a:rPr lang="ko-KR" altLang="en-US" sz="7500" err="1">
                <a:solidFill>
                  <a:srgbClr val="22CB88"/>
                </a:solidFill>
                <a:latin typeface="IBM Plex Sans KR"/>
              </a:rPr>
              <a:t>플래너</a:t>
            </a:r>
            <a:r>
              <a:rPr lang="ko-KR" altLang="en-US" sz="7500">
                <a:solidFill>
                  <a:srgbClr val="22CB88"/>
                </a:solidFill>
                <a:latin typeface="IBM Plex Sans KR"/>
              </a:rPr>
              <a:t> 어플리케이션</a:t>
            </a:r>
            <a:endParaRPr lang="en-US" sz="7500">
              <a:latin typeface="IBM Plex Sans K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8367" y="8771065"/>
            <a:ext cx="1233515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403322"/>
                </a:solidFill>
                <a:latin typeface="IBM Plex Sans KR Medium" pitchFamily="34" charset="0"/>
              </a:rPr>
              <a:t>스마트</a:t>
            </a:r>
            <a:r>
              <a:rPr lang="en-US" altLang="ko-KR" sz="2400">
                <a:solidFill>
                  <a:srgbClr val="403322"/>
                </a:solidFill>
                <a:latin typeface="IBM Plex Sans KR Medium" pitchFamily="34" charset="0"/>
              </a:rPr>
              <a:t>ICT</a:t>
            </a:r>
            <a:r>
              <a:rPr lang="ko-KR" altLang="en-US" sz="2400">
                <a:solidFill>
                  <a:srgbClr val="403322"/>
                </a:solidFill>
                <a:latin typeface="IBM Plex Sans KR Medium" pitchFamily="34" charset="0"/>
              </a:rPr>
              <a:t>융합공학과</a:t>
            </a:r>
            <a:endParaRPr lang="en-US" altLang="ko-KR" sz="2400">
              <a:solidFill>
                <a:srgbClr val="403322"/>
              </a:solidFill>
              <a:latin typeface="IBM Plex Sans KR Medium" pitchFamily="34" charset="0"/>
            </a:endParaRPr>
          </a:p>
          <a:p>
            <a:r>
              <a:rPr lang="ko-KR" altLang="en-US" sz="2400">
                <a:solidFill>
                  <a:srgbClr val="403322"/>
                </a:solidFill>
                <a:latin typeface="IBM Plex Sans KR Medium" pitchFamily="34" charset="0"/>
              </a:rPr>
              <a:t>강민우</a:t>
            </a:r>
            <a:r>
              <a:rPr lang="en-US" altLang="ko-KR" sz="2400">
                <a:solidFill>
                  <a:srgbClr val="403322"/>
                </a:solidFill>
                <a:latin typeface="IBM Plex Sans KR Medium" pitchFamily="34" charset="0"/>
              </a:rPr>
              <a:t> </a:t>
            </a:r>
            <a:r>
              <a:rPr lang="ko-KR" altLang="en-US" sz="2400">
                <a:solidFill>
                  <a:srgbClr val="403322"/>
                </a:solidFill>
                <a:latin typeface="IBM Plex Sans KR Medium" pitchFamily="34" charset="0"/>
              </a:rPr>
              <a:t>유형수 </a:t>
            </a:r>
            <a:r>
              <a:rPr lang="ko-KR" altLang="en-US" sz="2400" err="1">
                <a:solidFill>
                  <a:srgbClr val="403322"/>
                </a:solidFill>
                <a:latin typeface="IBM Plex Sans KR Medium" pitchFamily="34" charset="0"/>
              </a:rPr>
              <a:t>이한준</a:t>
            </a:r>
            <a:endParaRPr lang="en-US"/>
          </a:p>
        </p:txBody>
      </p:sp>
      <p:sp>
        <p:nvSpPr>
          <p:cNvPr id="15" name="Object 15"/>
          <p:cNvSpPr txBox="1"/>
          <p:nvPr/>
        </p:nvSpPr>
        <p:spPr>
          <a:xfrm>
            <a:off x="788367" y="8283415"/>
            <a:ext cx="9122960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>
                <a:solidFill>
                  <a:srgbClr val="403322"/>
                </a:solidFill>
                <a:latin typeface="Open Sans ExtraBold" pitchFamily="34" charset="0"/>
                <a:cs typeface="Open Sans ExtraBold" pitchFamily="34" charset="0"/>
              </a:rPr>
              <a:t>Team7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06">
            <a:extLst>
              <a:ext uri="{FF2B5EF4-FFF2-40B4-BE49-F238E27FC236}">
                <a16:creationId xmlns:a16="http://schemas.microsoft.com/office/drawing/2014/main" id="{FCB0C08C-72CA-4028-9BC2-8F78FB4031A2}"/>
              </a:ext>
            </a:extLst>
          </p:cNvPr>
          <p:cNvGrpSpPr/>
          <p:nvPr/>
        </p:nvGrpSpPr>
        <p:grpSpPr>
          <a:xfrm>
            <a:off x="-128950" y="2476500"/>
            <a:ext cx="10874579" cy="13905596"/>
            <a:chOff x="3646776" y="449854"/>
            <a:chExt cx="6872889" cy="13941314"/>
          </a:xfrm>
        </p:grpSpPr>
        <p:pic>
          <p:nvPicPr>
            <p:cNvPr id="105" name="Object 19">
              <a:extLst>
                <a:ext uri="{FF2B5EF4-FFF2-40B4-BE49-F238E27FC236}">
                  <a16:creationId xmlns:a16="http://schemas.microsoft.com/office/drawing/2014/main" id="{F55D8420-E1EB-4FC8-B810-177E9B25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06" name="Object 20">
              <a:extLst>
                <a:ext uri="{FF2B5EF4-FFF2-40B4-BE49-F238E27FC236}">
                  <a16:creationId xmlns:a16="http://schemas.microsoft.com/office/drawing/2014/main" id="{39C296BE-F330-45FA-AAB2-49983F68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8676602B-958F-6716-53E4-E25B2C066246}"/>
              </a:ext>
            </a:extLst>
          </p:cNvPr>
          <p:cNvGrpSpPr/>
          <p:nvPr/>
        </p:nvGrpSpPr>
        <p:grpSpPr>
          <a:xfrm>
            <a:off x="7425168" y="2478882"/>
            <a:ext cx="10879739" cy="13915914"/>
            <a:chOff x="3646776" y="449854"/>
            <a:chExt cx="6872889" cy="13941314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58C12250-8F4B-4496-F2CF-28A7F3F4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F4619F65-9158-B760-2C20-C854488D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Calibri"/>
                <a:cs typeface="Open Sans ExtraBold"/>
              </a:rPr>
              <a:t>Service</a:t>
            </a: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Batang"/>
                <a:cs typeface="Open Sans ExtraBold"/>
              </a:rPr>
              <a:t>Benchmark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010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4" y="3421050"/>
            <a:ext cx="187871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0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912871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616990"/>
            <a:ext cx="233621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600"/>
          </a:p>
        </p:txBody>
      </p:sp>
      <p:grpSp>
        <p:nvGrpSpPr>
          <p:cNvPr id="107" name="그룹 1010">
            <a:extLst>
              <a:ext uri="{FF2B5EF4-FFF2-40B4-BE49-F238E27FC236}">
                <a16:creationId xmlns:a16="http://schemas.microsoft.com/office/drawing/2014/main" id="{7593E031-A191-402C-8F8A-EB5B8EE39811}"/>
              </a:ext>
            </a:extLst>
          </p:cNvPr>
          <p:cNvGrpSpPr/>
          <p:nvPr/>
        </p:nvGrpSpPr>
        <p:grpSpPr>
          <a:xfrm>
            <a:off x="4955328" y="5910004"/>
            <a:ext cx="801087" cy="258289"/>
            <a:chOff x="6719564" y="3941982"/>
            <a:chExt cx="801087" cy="258289"/>
          </a:xfrm>
        </p:grpSpPr>
        <p:pic>
          <p:nvPicPr>
            <p:cNvPr id="108" name="Object 33">
              <a:extLst>
                <a:ext uri="{FF2B5EF4-FFF2-40B4-BE49-F238E27FC236}">
                  <a16:creationId xmlns:a16="http://schemas.microsoft.com/office/drawing/2014/main" id="{961505EF-5B20-4394-80D9-DB44BD94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11" name="Object 55">
            <a:extLst>
              <a:ext uri="{FF2B5EF4-FFF2-40B4-BE49-F238E27FC236}">
                <a16:creationId xmlns:a16="http://schemas.microsoft.com/office/drawing/2014/main" id="{2A585ECD-89E7-493D-B1F7-6835A6A064C7}"/>
              </a:ext>
            </a:extLst>
          </p:cNvPr>
          <p:cNvSpPr txBox="1"/>
          <p:nvPr/>
        </p:nvSpPr>
        <p:spPr>
          <a:xfrm>
            <a:off x="2885442" y="6703701"/>
            <a:ext cx="4945537" cy="27776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사용자의 운동일지를 작성할 수 있는 애플리케이션이다.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사용자 맞춤 운동 루틴이 제공되며 사용자의 신체 변화를 기록할 수 있다.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루틴을 사용자에게 제공할 뿐 운동 자세 교정에 대한 서비스는 없다.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사용자는 부정확한 운동 자세로 운동을 수행하는 위험이 발생할 수 있으며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PT를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등록하여 추가 비용이 발생할 수 있다.</a:t>
            </a:r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7" y="3421050"/>
            <a:ext cx="260588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0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3" y="3616990"/>
            <a:ext cx="25176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0"/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E7E00CDF-C12A-5E06-31E8-0B7D5A2EEF89}"/>
              </a:ext>
            </a:extLst>
          </p:cNvPr>
          <p:cNvGrpSpPr/>
          <p:nvPr/>
        </p:nvGrpSpPr>
        <p:grpSpPr>
          <a:xfrm>
            <a:off x="12486428" y="5910003"/>
            <a:ext cx="801087" cy="258289"/>
            <a:chOff x="6719564" y="3941982"/>
            <a:chExt cx="801087" cy="258289"/>
          </a:xfrm>
        </p:grpSpPr>
        <p:pic>
          <p:nvPicPr>
            <p:cNvPr id="19" name="Object 33">
              <a:extLst>
                <a:ext uri="{FF2B5EF4-FFF2-40B4-BE49-F238E27FC236}">
                  <a16:creationId xmlns:a16="http://schemas.microsoft.com/office/drawing/2014/main" id="{58CF590B-7D44-A93B-1815-60566A9D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pic>
        <p:nvPicPr>
          <p:cNvPr id="2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F8BE9061-3EC1-11D4-D38A-D0A878F8D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3124200"/>
            <a:ext cx="2286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551B13D1-3E3D-B7A3-CE48-FD293E62F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0" y="3553377"/>
            <a:ext cx="3949700" cy="1440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Object 55">
            <a:extLst>
              <a:ext uri="{FF2B5EF4-FFF2-40B4-BE49-F238E27FC236}">
                <a16:creationId xmlns:a16="http://schemas.microsoft.com/office/drawing/2014/main" id="{B6899106-E208-A376-486D-26FFA8292DA2}"/>
              </a:ext>
            </a:extLst>
          </p:cNvPr>
          <p:cNvSpPr txBox="1"/>
          <p:nvPr/>
        </p:nvSpPr>
        <p:spPr>
          <a:xfrm>
            <a:off x="10416542" y="6703700"/>
            <a:ext cx="4945537" cy="25006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사용자의 운동자세를 교정하고 운동일지를 작성할 수 있는 제품을 제공한다.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"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JoyFitness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" 기기를 제공하여 홈 트레이닝에 집중한 높은 성능을 제공한다.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기기는 4,800,000원으로 고가의 가격이며 사용자가 부담하기 쉽지 않는다.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WorkFit은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애플리케이션을 무료로 이용 가능하다.</a:t>
            </a:r>
          </a:p>
        </p:txBody>
      </p:sp>
    </p:spTree>
    <p:extLst>
      <p:ext uri="{BB962C8B-B14F-4D97-AF65-F5344CB8AC3E}">
        <p14:creationId xmlns:p14="http://schemas.microsoft.com/office/powerpoint/2010/main" val="274589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9014208"/>
            <a:ext cx="25999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ko-KR" altLang="en-US" sz="1600" err="1">
                <a:solidFill>
                  <a:srgbClr val="403322"/>
                </a:solidFill>
                <a:latin typeface="IBM Plex Sans KR Medium"/>
              </a:rPr>
              <a:t>Implementation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82767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700" kern="0" spc="100" err="1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</a:t>
            </a:r>
            <a:r>
              <a:rPr lang="ko-KR" alt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 Project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67" y="1810583"/>
            <a:ext cx="17588660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0">
                <a:solidFill>
                  <a:srgbClr val="403322"/>
                </a:solidFill>
                <a:latin typeface="IBM Plex Sans KR Medium"/>
                <a:cs typeface="IBM Plex Sans KR Medium" pitchFamily="34" charset="0"/>
              </a:rPr>
              <a:t>Chap 3.</a:t>
            </a:r>
            <a:endParaRPr lang="en-US" altLang="ko-KR" sz="12000">
              <a:solidFill>
                <a:srgbClr val="403322"/>
              </a:solidFill>
              <a:latin typeface="IBM Plex Sans KR Medium" pitchFamily="34" charset="0"/>
              <a:cs typeface="IBM Plex Sans KR Medium" pitchFamily="34" charset="0"/>
            </a:endParaRPr>
          </a:p>
          <a:p>
            <a:r>
              <a:rPr lang="en-US" altLang="ko-KR" sz="7500">
                <a:solidFill>
                  <a:srgbClr val="22CB88"/>
                </a:solidFill>
                <a:latin typeface="IBM Plex Sans KR"/>
              </a:rPr>
              <a:t>Implementation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2847B875-EABA-4424-A5CC-E21E1F3C9993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8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A68C5C71-BF93-411C-9620-E319948F61AB}"/>
              </a:ext>
            </a:extLst>
          </p:cNvPr>
          <p:cNvGrpSpPr/>
          <p:nvPr/>
        </p:nvGrpSpPr>
        <p:grpSpPr>
          <a:xfrm>
            <a:off x="3388553" y="3892498"/>
            <a:ext cx="11582400" cy="3994203"/>
            <a:chOff x="6290275" y="4865007"/>
            <a:chExt cx="8483437" cy="3003140"/>
          </a:xfrm>
        </p:grpSpPr>
        <p:pic>
          <p:nvPicPr>
            <p:cNvPr id="48" name="Object 2">
              <a:extLst>
                <a:ext uri="{FF2B5EF4-FFF2-40B4-BE49-F238E27FC236}">
                  <a16:creationId xmlns:a16="http://schemas.microsoft.com/office/drawing/2014/main" id="{7DF361A3-C4FC-4CDC-8011-B5F35E5F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275" y="4865007"/>
              <a:ext cx="8483437" cy="3003140"/>
            </a:xfrm>
            <a:prstGeom prst="rect">
              <a:avLst/>
            </a:prstGeom>
          </p:spPr>
        </p:pic>
      </p:grp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0D918A97-5AA0-453E-A914-971BB403962B}"/>
              </a:ext>
            </a:extLst>
          </p:cNvPr>
          <p:cNvCxnSpPr>
            <a:cxnSpLocks/>
          </p:cNvCxnSpPr>
          <p:nvPr/>
        </p:nvCxnSpPr>
        <p:spPr>
          <a:xfrm>
            <a:off x="9103586" y="3723008"/>
            <a:ext cx="14188" cy="4087492"/>
          </a:xfrm>
          <a:prstGeom prst="line">
            <a:avLst/>
          </a:prstGeom>
          <a:ln w="26670">
            <a:solidFill>
              <a:srgbClr val="857C7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-800000" y="-247619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1066800" y="952500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IBM Plex Sans KR"/>
              </a:rPr>
              <a:t>Project Structure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012</a:t>
            </a:r>
            <a:endParaRPr lang="en-US"/>
          </a:p>
        </p:txBody>
      </p:sp>
      <p:grpSp>
        <p:nvGrpSpPr>
          <p:cNvPr id="71" name="그룹 1014">
            <a:extLst>
              <a:ext uri="{FF2B5EF4-FFF2-40B4-BE49-F238E27FC236}">
                <a16:creationId xmlns:a16="http://schemas.microsoft.com/office/drawing/2014/main" id="{E853A812-67B9-4BAD-BFBC-31FD45574B36}"/>
              </a:ext>
            </a:extLst>
          </p:cNvPr>
          <p:cNvGrpSpPr/>
          <p:nvPr/>
        </p:nvGrpSpPr>
        <p:grpSpPr>
          <a:xfrm>
            <a:off x="2040995" y="4565130"/>
            <a:ext cx="2623610" cy="842750"/>
            <a:chOff x="5400582" y="5154702"/>
            <a:chExt cx="1761234" cy="565740"/>
          </a:xfrm>
        </p:grpSpPr>
        <p:grpSp>
          <p:nvGrpSpPr>
            <p:cNvPr id="72" name="그룹 1015">
              <a:extLst>
                <a:ext uri="{FF2B5EF4-FFF2-40B4-BE49-F238E27FC236}">
                  <a16:creationId xmlns:a16="http://schemas.microsoft.com/office/drawing/2014/main" id="{5E277E35-1BF9-4C16-BC27-AE54814F30EC}"/>
                </a:ext>
              </a:extLst>
            </p:cNvPr>
            <p:cNvGrpSpPr/>
            <p:nvPr/>
          </p:nvGrpSpPr>
          <p:grpSpPr>
            <a:xfrm>
              <a:off x="5400582" y="5154702"/>
              <a:ext cx="1761234" cy="565740"/>
              <a:chOff x="5400582" y="5154702"/>
              <a:chExt cx="1761234" cy="565740"/>
            </a:xfrm>
          </p:grpSpPr>
          <p:pic>
            <p:nvPicPr>
              <p:cNvPr id="74" name="Object 46">
                <a:extLst>
                  <a:ext uri="{FF2B5EF4-FFF2-40B4-BE49-F238E27FC236}">
                    <a16:creationId xmlns:a16="http://schemas.microsoft.com/office/drawing/2014/main" id="{0196E431-0991-416A-9A94-12739D651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0582" y="5154702"/>
                <a:ext cx="1761234" cy="565740"/>
              </a:xfrm>
              <a:prstGeom prst="rect">
                <a:avLst/>
              </a:prstGeom>
            </p:spPr>
          </p:pic>
        </p:grpSp>
        <p:sp>
          <p:nvSpPr>
            <p:cNvPr id="73" name="Object 49">
              <a:extLst>
                <a:ext uri="{FF2B5EF4-FFF2-40B4-BE49-F238E27FC236}">
                  <a16:creationId xmlns:a16="http://schemas.microsoft.com/office/drawing/2014/main" id="{842AA943-6607-492C-BAA2-69F2298AC97B}"/>
                </a:ext>
              </a:extLst>
            </p:cNvPr>
            <p:cNvSpPr txBox="1"/>
            <p:nvPr/>
          </p:nvSpPr>
          <p:spPr>
            <a:xfrm>
              <a:off x="5506685" y="5214430"/>
              <a:ext cx="1562802" cy="4752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F3F2EF"/>
                  </a:solidFill>
                  <a:latin typeface="IBM Plex Sans KR" pitchFamily="34" charset="0"/>
                </a:rPr>
                <a:t>Pose Feedback Server </a:t>
              </a:r>
              <a:endParaRPr lang="en-US" altLang="ko-KR" sz="2000"/>
            </a:p>
          </p:txBody>
        </p:sp>
      </p:grpSp>
      <p:grpSp>
        <p:nvGrpSpPr>
          <p:cNvPr id="157" name="그룹 1039">
            <a:extLst>
              <a:ext uri="{FF2B5EF4-FFF2-40B4-BE49-F238E27FC236}">
                <a16:creationId xmlns:a16="http://schemas.microsoft.com/office/drawing/2014/main" id="{121EF94E-38B7-4E42-AD39-9B11D4015863}"/>
              </a:ext>
            </a:extLst>
          </p:cNvPr>
          <p:cNvGrpSpPr/>
          <p:nvPr/>
        </p:nvGrpSpPr>
        <p:grpSpPr>
          <a:xfrm>
            <a:off x="7778927" y="2781300"/>
            <a:ext cx="2623610" cy="1142062"/>
            <a:chOff x="9598109" y="3848386"/>
            <a:chExt cx="1761234" cy="766667"/>
          </a:xfrm>
        </p:grpSpPr>
        <p:grpSp>
          <p:nvGrpSpPr>
            <p:cNvPr id="158" name="그룹 1040">
              <a:extLst>
                <a:ext uri="{FF2B5EF4-FFF2-40B4-BE49-F238E27FC236}">
                  <a16:creationId xmlns:a16="http://schemas.microsoft.com/office/drawing/2014/main" id="{72B40990-49AE-41ED-86B4-A0404550D32A}"/>
                </a:ext>
              </a:extLst>
            </p:cNvPr>
            <p:cNvGrpSpPr/>
            <p:nvPr/>
          </p:nvGrpSpPr>
          <p:grpSpPr>
            <a:xfrm>
              <a:off x="10225450" y="4596005"/>
              <a:ext cx="523810" cy="19048"/>
              <a:chOff x="10225450" y="4596005"/>
              <a:chExt cx="523810" cy="19048"/>
            </a:xfrm>
          </p:grpSpPr>
          <p:pic>
            <p:nvPicPr>
              <p:cNvPr id="163" name="Object 118">
                <a:extLst>
                  <a:ext uri="{FF2B5EF4-FFF2-40B4-BE49-F238E27FC236}">
                    <a16:creationId xmlns:a16="http://schemas.microsoft.com/office/drawing/2014/main" id="{0FC4EF0B-13FD-4778-8E80-0516A1D30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0225450" y="4596005"/>
                <a:ext cx="523810" cy="19048"/>
              </a:xfrm>
              <a:prstGeom prst="rect">
                <a:avLst/>
              </a:prstGeom>
            </p:spPr>
          </p:pic>
        </p:grpSp>
        <p:grpSp>
          <p:nvGrpSpPr>
            <p:cNvPr id="159" name="그룹 1041">
              <a:extLst>
                <a:ext uri="{FF2B5EF4-FFF2-40B4-BE49-F238E27FC236}">
                  <a16:creationId xmlns:a16="http://schemas.microsoft.com/office/drawing/2014/main" id="{49714920-C7C5-42C9-8B61-A3D731806F2D}"/>
                </a:ext>
              </a:extLst>
            </p:cNvPr>
            <p:cNvGrpSpPr/>
            <p:nvPr/>
          </p:nvGrpSpPr>
          <p:grpSpPr>
            <a:xfrm>
              <a:off x="9598109" y="3848386"/>
              <a:ext cx="1761234" cy="565740"/>
              <a:chOff x="9598109" y="3848386"/>
              <a:chExt cx="1761234" cy="565740"/>
            </a:xfrm>
          </p:grpSpPr>
          <p:grpSp>
            <p:nvGrpSpPr>
              <p:cNvPr id="160" name="그룹 1042">
                <a:extLst>
                  <a:ext uri="{FF2B5EF4-FFF2-40B4-BE49-F238E27FC236}">
                    <a16:creationId xmlns:a16="http://schemas.microsoft.com/office/drawing/2014/main" id="{EB0B72DE-694B-44CD-90AC-4270875E9504}"/>
                  </a:ext>
                </a:extLst>
              </p:cNvPr>
              <p:cNvGrpSpPr/>
              <p:nvPr/>
            </p:nvGrpSpPr>
            <p:grpSpPr>
              <a:xfrm>
                <a:off x="9598109" y="3848386"/>
                <a:ext cx="1761234" cy="565740"/>
                <a:chOff x="9598109" y="3848386"/>
                <a:chExt cx="1761234" cy="565740"/>
              </a:xfrm>
            </p:grpSpPr>
            <p:pic>
              <p:nvPicPr>
                <p:cNvPr id="162" name="Object 122">
                  <a:extLst>
                    <a:ext uri="{FF2B5EF4-FFF2-40B4-BE49-F238E27FC236}">
                      <a16:creationId xmlns:a16="http://schemas.microsoft.com/office/drawing/2014/main" id="{D5BF037B-9FC5-4817-B3FD-A8FCF2BEA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598109" y="3848386"/>
                  <a:ext cx="1761234" cy="565740"/>
                </a:xfrm>
                <a:prstGeom prst="rect">
                  <a:avLst/>
                </a:prstGeom>
              </p:spPr>
            </p:pic>
          </p:grpSp>
          <p:sp>
            <p:nvSpPr>
              <p:cNvPr id="161" name="Object 125">
                <a:extLst>
                  <a:ext uri="{FF2B5EF4-FFF2-40B4-BE49-F238E27FC236}">
                    <a16:creationId xmlns:a16="http://schemas.microsoft.com/office/drawing/2014/main" id="{9CCCBAF3-E502-432B-8C4F-5D5C8CB9436D}"/>
                  </a:ext>
                </a:extLst>
              </p:cNvPr>
              <p:cNvSpPr txBox="1"/>
              <p:nvPr/>
            </p:nvSpPr>
            <p:spPr>
              <a:xfrm>
                <a:off x="9680832" y="3956284"/>
                <a:ext cx="1595685" cy="2995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300" err="1">
                    <a:solidFill>
                      <a:srgbClr val="F3F2EF"/>
                    </a:solidFill>
                    <a:latin typeface="IBM Plex Sans KR" pitchFamily="34" charset="0"/>
                  </a:rPr>
                  <a:t>WorkFit</a:t>
                </a:r>
                <a:endParaRPr lang="en-US" sz="2300"/>
              </a:p>
            </p:txBody>
          </p:sp>
        </p:grpSp>
      </p:grpSp>
      <p:grpSp>
        <p:nvGrpSpPr>
          <p:cNvPr id="166" name="그룹 1014">
            <a:extLst>
              <a:ext uri="{FF2B5EF4-FFF2-40B4-BE49-F238E27FC236}">
                <a16:creationId xmlns:a16="http://schemas.microsoft.com/office/drawing/2014/main" id="{6B9FED5E-C82F-4AEA-BD37-0A776AC0C1A5}"/>
              </a:ext>
            </a:extLst>
          </p:cNvPr>
          <p:cNvGrpSpPr/>
          <p:nvPr/>
        </p:nvGrpSpPr>
        <p:grpSpPr>
          <a:xfrm>
            <a:off x="7772632" y="4565131"/>
            <a:ext cx="2623610" cy="842750"/>
            <a:chOff x="5400582" y="5154702"/>
            <a:chExt cx="1761234" cy="565740"/>
          </a:xfrm>
        </p:grpSpPr>
        <p:grpSp>
          <p:nvGrpSpPr>
            <p:cNvPr id="167" name="그룹 1015">
              <a:extLst>
                <a:ext uri="{FF2B5EF4-FFF2-40B4-BE49-F238E27FC236}">
                  <a16:creationId xmlns:a16="http://schemas.microsoft.com/office/drawing/2014/main" id="{8F47BEF9-D622-496C-AF26-DCE464BC099C}"/>
                </a:ext>
              </a:extLst>
            </p:cNvPr>
            <p:cNvGrpSpPr/>
            <p:nvPr/>
          </p:nvGrpSpPr>
          <p:grpSpPr>
            <a:xfrm>
              <a:off x="5400582" y="5154702"/>
              <a:ext cx="1761234" cy="565740"/>
              <a:chOff x="5400582" y="5154702"/>
              <a:chExt cx="1761234" cy="565740"/>
            </a:xfrm>
          </p:grpSpPr>
          <p:pic>
            <p:nvPicPr>
              <p:cNvPr id="169" name="Object 46">
                <a:extLst>
                  <a:ext uri="{FF2B5EF4-FFF2-40B4-BE49-F238E27FC236}">
                    <a16:creationId xmlns:a16="http://schemas.microsoft.com/office/drawing/2014/main" id="{B17CCA2D-254F-4D78-95A4-02FCF780B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0582" y="5154702"/>
                <a:ext cx="1761234" cy="565740"/>
              </a:xfrm>
              <a:prstGeom prst="rect">
                <a:avLst/>
              </a:prstGeom>
            </p:spPr>
          </p:pic>
        </p:grpSp>
        <p:sp>
          <p:nvSpPr>
            <p:cNvPr id="168" name="Object 49">
              <a:extLst>
                <a:ext uri="{FF2B5EF4-FFF2-40B4-BE49-F238E27FC236}">
                  <a16:creationId xmlns:a16="http://schemas.microsoft.com/office/drawing/2014/main" id="{F43BF911-7406-48CE-948A-79F80A9C87D7}"/>
                </a:ext>
              </a:extLst>
            </p:cNvPr>
            <p:cNvSpPr txBox="1"/>
            <p:nvPr/>
          </p:nvSpPr>
          <p:spPr>
            <a:xfrm>
              <a:off x="5483350" y="5262601"/>
              <a:ext cx="1595685" cy="2995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>
                  <a:solidFill>
                    <a:srgbClr val="F3F2EF"/>
                  </a:solidFill>
                  <a:latin typeface="IBM Plex Sans KR" pitchFamily="34" charset="0"/>
                </a:rPr>
                <a:t>Serve</a:t>
              </a:r>
              <a:r>
                <a:rPr lang="en-US" altLang="ko-KR" sz="2300">
                  <a:solidFill>
                    <a:srgbClr val="F3F2EF"/>
                  </a:solidFill>
                  <a:latin typeface="IBM Plex Sans KR" pitchFamily="34" charset="0"/>
                </a:rPr>
                <a:t>r</a:t>
              </a:r>
              <a:endParaRPr lang="en-US" sz="2300"/>
            </a:p>
          </p:txBody>
        </p:sp>
      </p:grpSp>
      <p:grpSp>
        <p:nvGrpSpPr>
          <p:cNvPr id="172" name="그룹 1014">
            <a:extLst>
              <a:ext uri="{FF2B5EF4-FFF2-40B4-BE49-F238E27FC236}">
                <a16:creationId xmlns:a16="http://schemas.microsoft.com/office/drawing/2014/main" id="{71EB2A3E-B005-4082-8AD9-D30D5A69FD52}"/>
              </a:ext>
            </a:extLst>
          </p:cNvPr>
          <p:cNvGrpSpPr/>
          <p:nvPr/>
        </p:nvGrpSpPr>
        <p:grpSpPr>
          <a:xfrm>
            <a:off x="13619849" y="4568111"/>
            <a:ext cx="2623610" cy="842750"/>
            <a:chOff x="5400582" y="5154702"/>
            <a:chExt cx="1761234" cy="565740"/>
          </a:xfrm>
        </p:grpSpPr>
        <p:grpSp>
          <p:nvGrpSpPr>
            <p:cNvPr id="173" name="그룹 1015">
              <a:extLst>
                <a:ext uri="{FF2B5EF4-FFF2-40B4-BE49-F238E27FC236}">
                  <a16:creationId xmlns:a16="http://schemas.microsoft.com/office/drawing/2014/main" id="{0DD9659E-F953-41E2-91C7-74FD44860885}"/>
                </a:ext>
              </a:extLst>
            </p:cNvPr>
            <p:cNvGrpSpPr/>
            <p:nvPr/>
          </p:nvGrpSpPr>
          <p:grpSpPr>
            <a:xfrm>
              <a:off x="5400582" y="5154702"/>
              <a:ext cx="1761234" cy="565740"/>
              <a:chOff x="5400582" y="5154702"/>
              <a:chExt cx="1761234" cy="565740"/>
            </a:xfrm>
          </p:grpSpPr>
          <p:pic>
            <p:nvPicPr>
              <p:cNvPr id="175" name="Object 46">
                <a:extLst>
                  <a:ext uri="{FF2B5EF4-FFF2-40B4-BE49-F238E27FC236}">
                    <a16:creationId xmlns:a16="http://schemas.microsoft.com/office/drawing/2014/main" id="{B2B9DE88-E93B-4E1B-9324-7E2E52937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0582" y="5154702"/>
                <a:ext cx="1761234" cy="565740"/>
              </a:xfrm>
              <a:prstGeom prst="rect">
                <a:avLst/>
              </a:prstGeom>
            </p:spPr>
          </p:pic>
        </p:grpSp>
        <p:sp>
          <p:nvSpPr>
            <p:cNvPr id="174" name="Object 49">
              <a:extLst>
                <a:ext uri="{FF2B5EF4-FFF2-40B4-BE49-F238E27FC236}">
                  <a16:creationId xmlns:a16="http://schemas.microsoft.com/office/drawing/2014/main" id="{907149DC-5DAE-45A5-A057-FDD1D4D74927}"/>
                </a:ext>
              </a:extLst>
            </p:cNvPr>
            <p:cNvSpPr txBox="1"/>
            <p:nvPr/>
          </p:nvSpPr>
          <p:spPr>
            <a:xfrm>
              <a:off x="5483350" y="5262601"/>
              <a:ext cx="1595685" cy="2995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>
                  <a:solidFill>
                    <a:srgbClr val="F3F2EF"/>
                  </a:solidFill>
                  <a:latin typeface="IBM Plex Sans KR" pitchFamily="34" charset="0"/>
                </a:rPr>
                <a:t>Client</a:t>
              </a:r>
              <a:endParaRPr lang="en-US" sz="2300"/>
            </a:p>
          </p:txBody>
        </p:sp>
      </p:grpSp>
      <p:pic>
        <p:nvPicPr>
          <p:cNvPr id="177" name="Object 27">
            <a:extLst>
              <a:ext uri="{FF2B5EF4-FFF2-40B4-BE49-F238E27FC236}">
                <a16:creationId xmlns:a16="http://schemas.microsoft.com/office/drawing/2014/main" id="{B7325F49-EDB7-4ACD-9DD1-3C34649E5A7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0995" y="5659876"/>
            <a:ext cx="2623610" cy="842750"/>
          </a:xfrm>
          <a:prstGeom prst="rect">
            <a:avLst/>
          </a:prstGeom>
        </p:spPr>
      </p:pic>
      <p:sp>
        <p:nvSpPr>
          <p:cNvPr id="178" name="Object 30">
            <a:extLst>
              <a:ext uri="{FF2B5EF4-FFF2-40B4-BE49-F238E27FC236}">
                <a16:creationId xmlns:a16="http://schemas.microsoft.com/office/drawing/2014/main" id="{DE1E5951-01A6-4A92-B45E-3164A99A5DFF}"/>
              </a:ext>
            </a:extLst>
          </p:cNvPr>
          <p:cNvSpPr txBox="1"/>
          <p:nvPr/>
        </p:nvSpPr>
        <p:spPr>
          <a:xfrm>
            <a:off x="2150068" y="5713542"/>
            <a:ext cx="2377046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300">
                <a:solidFill>
                  <a:srgbClr val="847B70"/>
                </a:solidFill>
                <a:latin typeface="IBM Plex Sans KR" pitchFamily="34" charset="0"/>
              </a:rPr>
              <a:t>Kakao Pose API &amp; </a:t>
            </a:r>
            <a:r>
              <a:rPr lang="en-US" altLang="ko-KR" sz="2300" err="1">
                <a:solidFill>
                  <a:srgbClr val="847B70"/>
                </a:solidFill>
                <a:latin typeface="IBM Plex Sans KR" pitchFamily="34" charset="0"/>
              </a:rPr>
              <a:t>PyTorch</a:t>
            </a:r>
            <a:endParaRPr lang="en-US" altLang="ko-KR" sz="2300"/>
          </a:p>
        </p:txBody>
      </p:sp>
      <p:pic>
        <p:nvPicPr>
          <p:cNvPr id="180" name="Object 27">
            <a:extLst>
              <a:ext uri="{FF2B5EF4-FFF2-40B4-BE49-F238E27FC236}">
                <a16:creationId xmlns:a16="http://schemas.microsoft.com/office/drawing/2014/main" id="{DB6016D1-B6F1-4C8E-9BFE-D7CE71AB57D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632" y="5657846"/>
            <a:ext cx="2623610" cy="842750"/>
          </a:xfrm>
          <a:prstGeom prst="rect">
            <a:avLst/>
          </a:prstGeom>
        </p:spPr>
      </p:pic>
      <p:sp>
        <p:nvSpPr>
          <p:cNvPr id="181" name="Object 30">
            <a:extLst>
              <a:ext uri="{FF2B5EF4-FFF2-40B4-BE49-F238E27FC236}">
                <a16:creationId xmlns:a16="http://schemas.microsoft.com/office/drawing/2014/main" id="{3EE16221-D14A-4C47-ACA1-FD7861A8C221}"/>
              </a:ext>
            </a:extLst>
          </p:cNvPr>
          <p:cNvSpPr txBox="1"/>
          <p:nvPr/>
        </p:nvSpPr>
        <p:spPr>
          <a:xfrm>
            <a:off x="7895893" y="5810055"/>
            <a:ext cx="237700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>
                <a:solidFill>
                  <a:srgbClr val="847B70"/>
                </a:solidFill>
                <a:latin typeface="IBM Plex Sans KR" pitchFamily="34" charset="0"/>
              </a:rPr>
              <a:t>Spring Framework</a:t>
            </a:r>
            <a:endParaRPr lang="en-US" sz="2300"/>
          </a:p>
        </p:txBody>
      </p:sp>
      <p:pic>
        <p:nvPicPr>
          <p:cNvPr id="182" name="Object 27">
            <a:extLst>
              <a:ext uri="{FF2B5EF4-FFF2-40B4-BE49-F238E27FC236}">
                <a16:creationId xmlns:a16="http://schemas.microsoft.com/office/drawing/2014/main" id="{DF52381C-167D-487F-ACC2-832B86FC001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19849" y="5657846"/>
            <a:ext cx="2623610" cy="842750"/>
          </a:xfrm>
          <a:prstGeom prst="rect">
            <a:avLst/>
          </a:prstGeom>
        </p:spPr>
      </p:pic>
      <p:sp>
        <p:nvSpPr>
          <p:cNvPr id="183" name="Object 30">
            <a:extLst>
              <a:ext uri="{FF2B5EF4-FFF2-40B4-BE49-F238E27FC236}">
                <a16:creationId xmlns:a16="http://schemas.microsoft.com/office/drawing/2014/main" id="{4CE99684-13FA-4E72-BF31-B36004BB8427}"/>
              </a:ext>
            </a:extLst>
          </p:cNvPr>
          <p:cNvSpPr txBox="1"/>
          <p:nvPr/>
        </p:nvSpPr>
        <p:spPr>
          <a:xfrm>
            <a:off x="13743110" y="5829300"/>
            <a:ext cx="237700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300">
                <a:solidFill>
                  <a:srgbClr val="847B70"/>
                </a:solidFill>
                <a:latin typeface="IBM Plex Sans KR" pitchFamily="34" charset="0"/>
              </a:rPr>
              <a:t>Android</a:t>
            </a:r>
            <a:endParaRPr lang="en-US" sz="2300"/>
          </a:p>
        </p:txBody>
      </p:sp>
      <p:pic>
        <p:nvPicPr>
          <p:cNvPr id="184" name="Object 33">
            <a:extLst>
              <a:ext uri="{FF2B5EF4-FFF2-40B4-BE49-F238E27FC236}">
                <a16:creationId xmlns:a16="http://schemas.microsoft.com/office/drawing/2014/main" id="{B9D29C2F-5605-4EAE-9AFF-8A021B72423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0995" y="6749446"/>
            <a:ext cx="2623610" cy="1753357"/>
          </a:xfrm>
          <a:prstGeom prst="rect">
            <a:avLst/>
          </a:prstGeom>
        </p:spPr>
      </p:pic>
      <p:sp>
        <p:nvSpPr>
          <p:cNvPr id="185" name="Object 36">
            <a:extLst>
              <a:ext uri="{FF2B5EF4-FFF2-40B4-BE49-F238E27FC236}">
                <a16:creationId xmlns:a16="http://schemas.microsoft.com/office/drawing/2014/main" id="{ED5FBABA-62C7-46DE-BF0E-88CD882744B9}"/>
              </a:ext>
            </a:extLst>
          </p:cNvPr>
          <p:cNvSpPr txBox="1"/>
          <p:nvPr/>
        </p:nvSpPr>
        <p:spPr>
          <a:xfrm>
            <a:off x="2150068" y="7225306"/>
            <a:ext cx="237700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>
                <a:solidFill>
                  <a:srgbClr val="847B70"/>
                </a:solidFill>
                <a:latin typeface="IBM Plex Sans KR" pitchFamily="34" charset="0"/>
              </a:rPr>
              <a:t>사용자의 운동영상을 바탕으로 자세에 대한 피드백을 진행</a:t>
            </a:r>
            <a:endParaRPr lang="en-US" sz="1500">
              <a:solidFill>
                <a:srgbClr val="847B70"/>
              </a:solidFill>
              <a:latin typeface="IBM Plex Sans KR" pitchFamily="34" charset="0"/>
            </a:endParaRPr>
          </a:p>
        </p:txBody>
      </p:sp>
      <p:pic>
        <p:nvPicPr>
          <p:cNvPr id="187" name="Object 33">
            <a:extLst>
              <a:ext uri="{FF2B5EF4-FFF2-40B4-BE49-F238E27FC236}">
                <a16:creationId xmlns:a16="http://schemas.microsoft.com/office/drawing/2014/main" id="{E6524F5A-EE49-4FC3-A495-2CC4C4FB96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7593" y="6754755"/>
            <a:ext cx="2623610" cy="1755367"/>
          </a:xfrm>
          <a:prstGeom prst="rect">
            <a:avLst/>
          </a:prstGeom>
        </p:spPr>
      </p:pic>
      <p:sp>
        <p:nvSpPr>
          <p:cNvPr id="188" name="Object 36">
            <a:extLst>
              <a:ext uri="{FF2B5EF4-FFF2-40B4-BE49-F238E27FC236}">
                <a16:creationId xmlns:a16="http://schemas.microsoft.com/office/drawing/2014/main" id="{C7B5BEB7-9F90-4D4E-851D-A6BB942BDADC}"/>
              </a:ext>
            </a:extLst>
          </p:cNvPr>
          <p:cNvSpPr txBox="1"/>
          <p:nvPr/>
        </p:nvSpPr>
        <p:spPr>
          <a:xfrm>
            <a:off x="7912361" y="6895934"/>
            <a:ext cx="2377000" cy="13696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300">
              <a:solidFill>
                <a:srgbClr val="847B70"/>
              </a:solidFill>
              <a:latin typeface="IBM Plex Sans KR"/>
            </a:endParaRPr>
          </a:p>
          <a:p>
            <a:pPr algn="ctr"/>
            <a:r>
              <a:rPr lang="en-US" altLang="ko-KR" sz="1500">
                <a:solidFill>
                  <a:srgbClr val="847B70"/>
                </a:solidFill>
                <a:latin typeface="IBM Plex Sans KR"/>
              </a:rPr>
              <a:t>Spring Framework</a:t>
            </a:r>
            <a:r>
              <a:rPr lang="ko-KR" altLang="en-US" sz="1500">
                <a:solidFill>
                  <a:srgbClr val="847B70"/>
                </a:solidFill>
                <a:latin typeface="IBM Plex Sans KR"/>
              </a:rPr>
              <a:t>를 이용한 </a:t>
            </a:r>
            <a:r>
              <a:rPr lang="en-US" altLang="ko-KR" sz="1500">
                <a:solidFill>
                  <a:srgbClr val="847B70"/>
                </a:solidFill>
                <a:latin typeface="IBM Plex Sans KR"/>
              </a:rPr>
              <a:t>REST API </a:t>
            </a:r>
            <a:r>
              <a:rPr lang="ko-KR" altLang="en-US" sz="1500">
                <a:solidFill>
                  <a:srgbClr val="847B70"/>
                </a:solidFill>
                <a:latin typeface="IBM Plex Sans KR"/>
              </a:rPr>
              <a:t>서버 구축 및 DB 관리</a:t>
            </a:r>
            <a:endParaRPr lang="en-US" altLang="ko-KR" sz="1500">
              <a:solidFill>
                <a:srgbClr val="847B70"/>
              </a:solidFill>
              <a:latin typeface="IBM Plex Sans KR"/>
            </a:endParaRPr>
          </a:p>
          <a:p>
            <a:pPr algn="ctr"/>
            <a:endParaRPr lang="en-US" altLang="ko-KR" sz="1500">
              <a:solidFill>
                <a:srgbClr val="847B70"/>
              </a:solidFill>
              <a:latin typeface="IBM Plex Sans KR" pitchFamily="34" charset="0"/>
            </a:endParaRPr>
          </a:p>
        </p:txBody>
      </p:sp>
      <p:pic>
        <p:nvPicPr>
          <p:cNvPr id="190" name="Object 33">
            <a:extLst>
              <a:ext uri="{FF2B5EF4-FFF2-40B4-BE49-F238E27FC236}">
                <a16:creationId xmlns:a16="http://schemas.microsoft.com/office/drawing/2014/main" id="{54E9E3EA-1099-4CB8-95E4-1CEC528BB6F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23395" y="6769042"/>
            <a:ext cx="2623610" cy="1497695"/>
          </a:xfrm>
          <a:prstGeom prst="rect">
            <a:avLst/>
          </a:prstGeom>
        </p:spPr>
      </p:pic>
      <p:sp>
        <p:nvSpPr>
          <p:cNvPr id="191" name="Object 36">
            <a:extLst>
              <a:ext uri="{FF2B5EF4-FFF2-40B4-BE49-F238E27FC236}">
                <a16:creationId xmlns:a16="http://schemas.microsoft.com/office/drawing/2014/main" id="{2BA55324-14BE-4210-B8E4-D4DE40FA866C}"/>
              </a:ext>
            </a:extLst>
          </p:cNvPr>
          <p:cNvSpPr txBox="1"/>
          <p:nvPr/>
        </p:nvSpPr>
        <p:spPr>
          <a:xfrm>
            <a:off x="13746702" y="6903358"/>
            <a:ext cx="237700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300">
                <a:solidFill>
                  <a:srgbClr val="847B70"/>
                </a:solidFill>
                <a:latin typeface="IBM Plex Sans KR" pitchFamily="34" charset="0"/>
              </a:rPr>
              <a:t>UI/UX</a:t>
            </a:r>
          </a:p>
          <a:p>
            <a:pPr algn="ctr"/>
            <a:r>
              <a:rPr lang="en-US" altLang="ko-KR" sz="1500">
                <a:solidFill>
                  <a:srgbClr val="847B70"/>
                </a:solidFill>
                <a:latin typeface="IBM Plex Sans KR" pitchFamily="34" charset="0"/>
              </a:rPr>
              <a:t>Java</a:t>
            </a:r>
            <a:r>
              <a:rPr lang="ko-KR" altLang="en-US" sz="1500">
                <a:solidFill>
                  <a:srgbClr val="847B70"/>
                </a:solidFill>
                <a:latin typeface="IBM Plex Sans KR" pitchFamily="34" charset="0"/>
              </a:rPr>
              <a:t>를 이용한 </a:t>
            </a:r>
            <a:r>
              <a:rPr lang="en-US" altLang="ko-KR" sz="1500">
                <a:solidFill>
                  <a:srgbClr val="847B70"/>
                </a:solidFill>
                <a:latin typeface="IBM Plex Sans KR" pitchFamily="34" charset="0"/>
              </a:rPr>
              <a:t>Android Application </a:t>
            </a:r>
            <a:r>
              <a:rPr lang="ko-KR" altLang="en-US" sz="1500">
                <a:solidFill>
                  <a:srgbClr val="847B70"/>
                </a:solidFill>
                <a:latin typeface="IBM Plex Sans KR" pitchFamily="34" charset="0"/>
              </a:rPr>
              <a:t>구축으로 서버 통신을 통한 서비스 실행</a:t>
            </a:r>
            <a:endParaRPr lang="en-US" altLang="ko-KR" sz="1500">
              <a:solidFill>
                <a:srgbClr val="847B70"/>
              </a:solidFill>
              <a:latin typeface="IBM Plex Sans K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0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cs typeface="Open Sans ExtraBold"/>
              </a:rPr>
              <a:t>Implementation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Batang"/>
                <a:cs typeface="Open Sans ExtraBold"/>
              </a:rPr>
              <a:t>System Architecture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013</a:t>
            </a:r>
            <a:endParaRPr lang="en-US"/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A2FD1A31-F354-213A-1684-040AB5B9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043213"/>
            <a:ext cx="11099800" cy="66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1" y="-263965"/>
            <a:ext cx="19352381" cy="2929964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870323"/>
            <a:ext cx="10502700" cy="800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1">
                <a:solidFill>
                  <a:srgbClr val="403322"/>
                </a:solidFill>
                <a:latin typeface="Batang"/>
                <a:cs typeface="Open Sans ExtraBold"/>
              </a:rPr>
              <a:t>Application User 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8" y="512281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014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6" y="3421050"/>
            <a:ext cx="1878716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1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912872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616991"/>
            <a:ext cx="2336217" cy="492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99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599"/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8" y="3421050"/>
            <a:ext cx="2605880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1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FF864F77-F9E1-4344-FD67-03F9976ADAE6}"/>
              </a:ext>
            </a:extLst>
          </p:cNvPr>
          <p:cNvSpPr txBox="1"/>
          <p:nvPr/>
        </p:nvSpPr>
        <p:spPr>
          <a:xfrm>
            <a:off x="609601" y="1878569"/>
            <a:ext cx="6994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27" name="Google Shape;222;p21">
            <a:extLst>
              <a:ext uri="{FF2B5EF4-FFF2-40B4-BE49-F238E27FC236}">
                <a16:creationId xmlns:a16="http://schemas.microsoft.com/office/drawing/2014/main" id="{B1E90FBA-21F6-A2FB-2BEA-BBA604D008AE}"/>
              </a:ext>
            </a:extLst>
          </p:cNvPr>
          <p:cNvSpPr txBox="1">
            <a:spLocks/>
          </p:cNvSpPr>
          <p:nvPr/>
        </p:nvSpPr>
        <p:spPr>
          <a:xfrm>
            <a:off x="708454" y="2761193"/>
            <a:ext cx="2605880" cy="1023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로딩 페이지</a:t>
            </a:r>
          </a:p>
        </p:txBody>
      </p:sp>
      <p:sp>
        <p:nvSpPr>
          <p:cNvPr id="13" name="Google Shape;222;p21">
            <a:extLst>
              <a:ext uri="{FF2B5EF4-FFF2-40B4-BE49-F238E27FC236}">
                <a16:creationId xmlns:a16="http://schemas.microsoft.com/office/drawing/2014/main" id="{A47D6EAF-3DF2-E0D4-7438-54343BBC72A1}"/>
              </a:ext>
            </a:extLst>
          </p:cNvPr>
          <p:cNvSpPr txBox="1">
            <a:spLocks/>
          </p:cNvSpPr>
          <p:nvPr/>
        </p:nvSpPr>
        <p:spPr>
          <a:xfrm>
            <a:off x="6092723" y="2777518"/>
            <a:ext cx="3550229" cy="1023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로그인 페이지</a:t>
            </a:r>
          </a:p>
        </p:txBody>
      </p:sp>
      <p:sp>
        <p:nvSpPr>
          <p:cNvPr id="14" name="Google Shape;222;p21">
            <a:extLst>
              <a:ext uri="{FF2B5EF4-FFF2-40B4-BE49-F238E27FC236}">
                <a16:creationId xmlns:a16="http://schemas.microsoft.com/office/drawing/2014/main" id="{C9AC81FA-CD19-38BD-FD5D-892C83804546}"/>
              </a:ext>
            </a:extLst>
          </p:cNvPr>
          <p:cNvSpPr txBox="1">
            <a:spLocks/>
          </p:cNvSpPr>
          <p:nvPr/>
        </p:nvSpPr>
        <p:spPr>
          <a:xfrm>
            <a:off x="11572013" y="2852209"/>
            <a:ext cx="3550229" cy="1023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회원가입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0117-7254-05CA-B457-E59244A8B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21" y="3616991"/>
            <a:ext cx="3236129" cy="6311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6FEE2D-7297-02B2-1945-D79A376C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08" y="3597758"/>
            <a:ext cx="3274259" cy="634634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086F18C-D328-962E-F500-FB7CE06E8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076" y="3452213"/>
            <a:ext cx="3402165" cy="664428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C098D4-1CD8-3FB6-4C1F-8EC823F61958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471649" y="6770930"/>
            <a:ext cx="1957859" cy="1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3BEF53-32D9-B2DD-8AB8-1AAE852057D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9703766" y="6770930"/>
            <a:ext cx="2016311" cy="3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42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1" y="-263965"/>
            <a:ext cx="19352381" cy="2929964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870323"/>
            <a:ext cx="10502700" cy="800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1">
                <a:solidFill>
                  <a:srgbClr val="403322"/>
                </a:solidFill>
                <a:latin typeface="Batang"/>
                <a:cs typeface="Open Sans ExtraBold"/>
              </a:rPr>
              <a:t>Application User 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8" y="512281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015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6" y="3421050"/>
            <a:ext cx="1878716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1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912872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616991"/>
            <a:ext cx="2336217" cy="492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99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599"/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8" y="3421050"/>
            <a:ext cx="2605880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1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5" y="3616991"/>
            <a:ext cx="2517638" cy="477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1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1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FF864F77-F9E1-4344-FD67-03F9976ADAE6}"/>
              </a:ext>
            </a:extLst>
          </p:cNvPr>
          <p:cNvSpPr txBox="1"/>
          <p:nvPr/>
        </p:nvSpPr>
        <p:spPr>
          <a:xfrm>
            <a:off x="609601" y="1878569"/>
            <a:ext cx="6994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27" name="Google Shape;222;p21">
            <a:extLst>
              <a:ext uri="{FF2B5EF4-FFF2-40B4-BE49-F238E27FC236}">
                <a16:creationId xmlns:a16="http://schemas.microsoft.com/office/drawing/2014/main" id="{B1E90FBA-21F6-A2FB-2BEA-BBA604D008AE}"/>
              </a:ext>
            </a:extLst>
          </p:cNvPr>
          <p:cNvSpPr txBox="1">
            <a:spLocks/>
          </p:cNvSpPr>
          <p:nvPr/>
        </p:nvSpPr>
        <p:spPr>
          <a:xfrm>
            <a:off x="1206261" y="2789240"/>
            <a:ext cx="5105400" cy="1023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 dirty="0"/>
              <a:t>메인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A2DFC4-475A-90F0-2F29-83D5FD2C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86" y="3387845"/>
            <a:ext cx="3238509" cy="6316067"/>
          </a:xfrm>
          <a:prstGeom prst="rect">
            <a:avLst/>
          </a:prstGeom>
        </p:spPr>
      </p:pic>
      <p:sp>
        <p:nvSpPr>
          <p:cNvPr id="30" name="Google Shape;222;p21">
            <a:extLst>
              <a:ext uri="{FF2B5EF4-FFF2-40B4-BE49-F238E27FC236}">
                <a16:creationId xmlns:a16="http://schemas.microsoft.com/office/drawing/2014/main" id="{339480CB-6ABF-918B-B1E1-734296B83145}"/>
              </a:ext>
            </a:extLst>
          </p:cNvPr>
          <p:cNvSpPr txBox="1">
            <a:spLocks/>
          </p:cNvSpPr>
          <p:nvPr/>
        </p:nvSpPr>
        <p:spPr>
          <a:xfrm>
            <a:off x="5103358" y="2789240"/>
            <a:ext cx="6644505" cy="10238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운동 부위 중 복근리스트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0C994C-4377-700B-FC09-4CA3BBBE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117" y="3313738"/>
            <a:ext cx="3323834" cy="6504089"/>
          </a:xfrm>
          <a:prstGeom prst="rect">
            <a:avLst/>
          </a:prstGeom>
        </p:spPr>
      </p:pic>
      <p:sp>
        <p:nvSpPr>
          <p:cNvPr id="35" name="Google Shape;222;p21">
            <a:extLst>
              <a:ext uri="{FF2B5EF4-FFF2-40B4-BE49-F238E27FC236}">
                <a16:creationId xmlns:a16="http://schemas.microsoft.com/office/drawing/2014/main" id="{76E91876-E5B8-86E6-5DBC-8404E2E587CC}"/>
              </a:ext>
            </a:extLst>
          </p:cNvPr>
          <p:cNvSpPr txBox="1">
            <a:spLocks/>
          </p:cNvSpPr>
          <p:nvPr/>
        </p:nvSpPr>
        <p:spPr>
          <a:xfrm>
            <a:off x="11601923" y="2733319"/>
            <a:ext cx="3822900" cy="747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운동설명 페이지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B51949-0454-CE35-172B-75C1E7E3FAC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785495" y="6539657"/>
            <a:ext cx="1422680" cy="6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066E4F-D06F-2A62-D0C9-C7C7358A0E7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9486077" y="6565783"/>
            <a:ext cx="2522040" cy="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D4D1BAA-E88A-3C3B-E868-26E53A0FF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75" y="3389064"/>
            <a:ext cx="3277902" cy="63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1" y="-263965"/>
            <a:ext cx="19352381" cy="2929964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870323"/>
            <a:ext cx="10502700" cy="800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1">
                <a:solidFill>
                  <a:srgbClr val="403322"/>
                </a:solidFill>
                <a:latin typeface="Batang"/>
                <a:cs typeface="Open Sans ExtraBold"/>
              </a:rPr>
              <a:t>Application User 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8" y="512281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016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6" y="3421050"/>
            <a:ext cx="1878716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1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912872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616991"/>
            <a:ext cx="2336217" cy="492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99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599"/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8" y="3421050"/>
            <a:ext cx="2605880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1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5" y="3616991"/>
            <a:ext cx="2517638" cy="477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1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1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FF864F77-F9E1-4344-FD67-03F9976ADAE6}"/>
              </a:ext>
            </a:extLst>
          </p:cNvPr>
          <p:cNvSpPr txBox="1"/>
          <p:nvPr/>
        </p:nvSpPr>
        <p:spPr>
          <a:xfrm>
            <a:off x="609601" y="1878569"/>
            <a:ext cx="6994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27" name="Google Shape;222;p21">
            <a:extLst>
              <a:ext uri="{FF2B5EF4-FFF2-40B4-BE49-F238E27FC236}">
                <a16:creationId xmlns:a16="http://schemas.microsoft.com/office/drawing/2014/main" id="{B1E90FBA-21F6-A2FB-2BEA-BBA604D008AE}"/>
              </a:ext>
            </a:extLst>
          </p:cNvPr>
          <p:cNvSpPr txBox="1">
            <a:spLocks/>
          </p:cNvSpPr>
          <p:nvPr/>
        </p:nvSpPr>
        <p:spPr>
          <a:xfrm>
            <a:off x="1066800" y="3366599"/>
            <a:ext cx="4343400" cy="13197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분석 페이지</a:t>
            </a:r>
          </a:p>
        </p:txBody>
      </p:sp>
      <p:sp>
        <p:nvSpPr>
          <p:cNvPr id="15" name="Google Shape;222;p21">
            <a:extLst>
              <a:ext uri="{FF2B5EF4-FFF2-40B4-BE49-F238E27FC236}">
                <a16:creationId xmlns:a16="http://schemas.microsoft.com/office/drawing/2014/main" id="{38F9FF23-2E6E-218A-FA62-5E124F5EA83C}"/>
              </a:ext>
            </a:extLst>
          </p:cNvPr>
          <p:cNvSpPr txBox="1">
            <a:spLocks/>
          </p:cNvSpPr>
          <p:nvPr/>
        </p:nvSpPr>
        <p:spPr>
          <a:xfrm>
            <a:off x="8915400" y="5382140"/>
            <a:ext cx="6338729" cy="40345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ko-KR" altLang="en-US" sz="2000"/>
              <a:t>● 원하는 운동을 선택 후 분석 버튼을 누르게 되면 위와 같이 카메라 창으로 넘어가게 된다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altLang="ko-KR" sz="2000"/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ko-KR" altLang="en-US" sz="2000"/>
              <a:t>● 이후 </a:t>
            </a:r>
            <a:r>
              <a:rPr lang="en-US" altLang="ko-KR" sz="2000"/>
              <a:t>RECORD</a:t>
            </a:r>
            <a:r>
              <a:rPr lang="ko-KR" altLang="en-US" sz="2000"/>
              <a:t>버튼을 누르게 되면 일정 시간이 지나고 나서 사용자의 운동을 분석하여 다음과 같은 창을 </a:t>
            </a:r>
            <a:r>
              <a:rPr lang="ko-KR" altLang="en-US" sz="2000" err="1"/>
              <a:t>띄어준다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4AC1E5-75F5-5F52-E968-3BFB5FE0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38" y="3946487"/>
            <a:ext cx="6694074" cy="62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3F91F-7DA3-E142-D0FA-21E158B0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33" y="3616991"/>
            <a:ext cx="3236907" cy="6254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7661" y="-263965"/>
            <a:ext cx="19352381" cy="2929964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870323"/>
            <a:ext cx="10502700" cy="800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1">
                <a:solidFill>
                  <a:srgbClr val="403322"/>
                </a:solidFill>
                <a:latin typeface="Batang"/>
                <a:cs typeface="Open Sans ExtraBold"/>
              </a:rPr>
              <a:t>Application User 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8" y="512281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017</a:t>
            </a:r>
            <a:endParaRPr lang="en-US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5" y="3616991"/>
            <a:ext cx="2517638" cy="477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1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1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FF864F77-F9E1-4344-FD67-03F9976ADAE6}"/>
              </a:ext>
            </a:extLst>
          </p:cNvPr>
          <p:cNvSpPr txBox="1"/>
          <p:nvPr/>
        </p:nvSpPr>
        <p:spPr>
          <a:xfrm>
            <a:off x="609601" y="1878569"/>
            <a:ext cx="6994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27" name="Google Shape;222;p21">
            <a:extLst>
              <a:ext uri="{FF2B5EF4-FFF2-40B4-BE49-F238E27FC236}">
                <a16:creationId xmlns:a16="http://schemas.microsoft.com/office/drawing/2014/main" id="{B1E90FBA-21F6-A2FB-2BEA-BBA604D008AE}"/>
              </a:ext>
            </a:extLst>
          </p:cNvPr>
          <p:cNvSpPr txBox="1">
            <a:spLocks/>
          </p:cNvSpPr>
          <p:nvPr/>
        </p:nvSpPr>
        <p:spPr>
          <a:xfrm>
            <a:off x="609601" y="3183056"/>
            <a:ext cx="3143181" cy="60500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 dirty="0" err="1"/>
              <a:t>플래너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endParaRPr lang="en-US" altLang="ko-KR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ko-KR" altLang="en-US" sz="2000" dirty="0"/>
              <a:t>운동 일지에 일일 운동을 추가하기 위해서 계획추가버튼</a:t>
            </a:r>
            <a:r>
              <a:rPr lang="en-US" altLang="ko-KR" sz="2000" dirty="0"/>
              <a:t>(1)</a:t>
            </a:r>
            <a:r>
              <a:rPr lang="ko-KR" altLang="en-US" sz="2000" dirty="0"/>
              <a:t>을 클릭하면 계획추가 메뉴창이 띄어진다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래픽 6" descr="배지 1 윤곽선">
            <a:extLst>
              <a:ext uri="{FF2B5EF4-FFF2-40B4-BE49-F238E27FC236}">
                <a16:creationId xmlns:a16="http://schemas.microsoft.com/office/drawing/2014/main" id="{692B8E54-ED78-FFFD-2C2E-EA93AF90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52" y="4263283"/>
            <a:ext cx="447263" cy="447263"/>
          </a:xfrm>
          <a:prstGeom prst="rect">
            <a:avLst/>
          </a:prstGeom>
        </p:spPr>
      </p:pic>
      <p:sp>
        <p:nvSpPr>
          <p:cNvPr id="17" name="Google Shape;222;p21">
            <a:extLst>
              <a:ext uri="{FF2B5EF4-FFF2-40B4-BE49-F238E27FC236}">
                <a16:creationId xmlns:a16="http://schemas.microsoft.com/office/drawing/2014/main" id="{353ACBCC-DE99-0A6B-B3AC-1EF58D3A0B76}"/>
              </a:ext>
            </a:extLst>
          </p:cNvPr>
          <p:cNvSpPr txBox="1">
            <a:spLocks/>
          </p:cNvSpPr>
          <p:nvPr/>
        </p:nvSpPr>
        <p:spPr>
          <a:xfrm>
            <a:off x="8625713" y="2889153"/>
            <a:ext cx="3018852" cy="947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/>
              <a:t>계획추가 창</a:t>
            </a: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BD3283-E4AA-1C68-ADC4-C6579E271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36" y="3616991"/>
            <a:ext cx="3210851" cy="62547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8B9BC6-BAAE-0E4C-7F62-FFDE0ECA971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245927" y="4668982"/>
            <a:ext cx="2648209" cy="2075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1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1" y="-263965"/>
            <a:ext cx="19352381" cy="2929964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870323"/>
            <a:ext cx="10502700" cy="8003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1">
                <a:solidFill>
                  <a:srgbClr val="403322"/>
                </a:solidFill>
                <a:latin typeface="Batang"/>
                <a:cs typeface="Open Sans ExtraBold"/>
              </a:rPr>
              <a:t>Application User 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8" y="512281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018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6" y="3421050"/>
            <a:ext cx="1878716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1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912872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 dirty="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 dirty="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616991"/>
            <a:ext cx="2336217" cy="492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99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599"/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8" y="3421050"/>
            <a:ext cx="2605880" cy="431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1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1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5" y="3616991"/>
            <a:ext cx="2517638" cy="477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1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1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FF864F77-F9E1-4344-FD67-03F9976ADAE6}"/>
              </a:ext>
            </a:extLst>
          </p:cNvPr>
          <p:cNvSpPr txBox="1"/>
          <p:nvPr/>
        </p:nvSpPr>
        <p:spPr>
          <a:xfrm>
            <a:off x="609601" y="1878569"/>
            <a:ext cx="6994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27" name="Google Shape;222;p21">
            <a:extLst>
              <a:ext uri="{FF2B5EF4-FFF2-40B4-BE49-F238E27FC236}">
                <a16:creationId xmlns:a16="http://schemas.microsoft.com/office/drawing/2014/main" id="{B1E90FBA-21F6-A2FB-2BEA-BBA604D008AE}"/>
              </a:ext>
            </a:extLst>
          </p:cNvPr>
          <p:cNvSpPr txBox="1">
            <a:spLocks/>
          </p:cNvSpPr>
          <p:nvPr/>
        </p:nvSpPr>
        <p:spPr>
          <a:xfrm>
            <a:off x="5019456" y="3081781"/>
            <a:ext cx="3143181" cy="63156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1" rIns="91425" bIns="45701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ko-KR" altLang="en-US" dirty="0"/>
              <a:t>유저 페이지</a:t>
            </a:r>
            <a:endParaRPr lang="en-US" altLang="ko-KR" dirty="0"/>
          </a:p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endParaRPr lang="en-US" altLang="ko-KR" dirty="0"/>
          </a:p>
          <a:p>
            <a:pPr marL="228612" indent="-228612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</a:pPr>
            <a:endParaRPr lang="en-US" altLang="ko-KR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ko-KR" altLang="en-US" sz="2000" dirty="0"/>
              <a:t>사용자의 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체중</a:t>
            </a:r>
            <a:r>
              <a:rPr lang="en-US" altLang="ko-KR" sz="2000" dirty="0"/>
              <a:t>, </a:t>
            </a:r>
            <a:r>
              <a:rPr lang="ko-KR" altLang="en-US" sz="2000" dirty="0"/>
              <a:t>신장을 표시해주는 페이지이다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57994-44FC-A155-6927-2C953452B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810591"/>
            <a:ext cx="3716560" cy="72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A0A1AB-2D3A-4FA0-B5C3-E4D6EF124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3578" y="7135416"/>
            <a:ext cx="1283727" cy="1283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cs typeface="Open Sans ExtraBold"/>
              </a:rPr>
              <a:t>Implementation</a:t>
            </a: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Batang"/>
                <a:cs typeface="Open Sans ExtraBold"/>
              </a:rPr>
              <a:t>Demonstration Video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019</a:t>
            </a:r>
            <a:endParaRPr lang="en-US"/>
          </a:p>
        </p:txBody>
      </p:sp>
      <p:pic>
        <p:nvPicPr>
          <p:cNvPr id="2" name="KakaoTalk_20220627_035412280">
            <a:hlinkClick r:id="" action="ppaction://media"/>
            <a:extLst>
              <a:ext uri="{FF2B5EF4-FFF2-40B4-BE49-F238E27FC236}">
                <a16:creationId xmlns:a16="http://schemas.microsoft.com/office/drawing/2014/main" id="{CF7A4437-A4F3-4698-B98A-07F068F28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8308" y="2761286"/>
            <a:ext cx="13266295" cy="74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1000" y="2933700"/>
            <a:ext cx="22521279" cy="80291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8774" y="8755894"/>
            <a:ext cx="72532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/>
              <a:t>Team7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2120388" y="8420100"/>
            <a:ext cx="498101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kern="0" spc="800" err="1">
                <a:solidFill>
                  <a:srgbClr val="403322"/>
                </a:solidFill>
                <a:latin typeface="SangSangShinOTF"/>
              </a:rPr>
              <a:t>WorkFit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 pitchFamily="34" charset="0"/>
                <a:cs typeface="IBM Plex Sans KR Text" pitchFamily="34" charset="0"/>
              </a:rPr>
              <a:t>001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713361" y="904875"/>
            <a:ext cx="1348706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400">
                <a:solidFill>
                  <a:srgbClr val="403322"/>
                </a:solidFill>
                <a:latin typeface="IBM Plex Sans KR" pitchFamily="34" charset="0"/>
                <a:cs typeface="IBM Plex Sans KR" pitchFamily="34" charset="0"/>
              </a:rPr>
              <a:t>Contents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9C09A-1D48-43DB-9491-6438535825F4}"/>
              </a:ext>
            </a:extLst>
          </p:cNvPr>
          <p:cNvCxnSpPr>
            <a:cxnSpLocks/>
          </p:cNvCxnSpPr>
          <p:nvPr/>
        </p:nvCxnSpPr>
        <p:spPr>
          <a:xfrm>
            <a:off x="-381000" y="2583733"/>
            <a:ext cx="21488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013F1D-C88E-4AB6-3B8F-514987C85E6D}"/>
              </a:ext>
            </a:extLst>
          </p:cNvPr>
          <p:cNvGrpSpPr/>
          <p:nvPr/>
        </p:nvGrpSpPr>
        <p:grpSpPr>
          <a:xfrm>
            <a:off x="1128639" y="3857802"/>
            <a:ext cx="9585810" cy="1755661"/>
            <a:chOff x="963539" y="3108502"/>
            <a:chExt cx="9585810" cy="1755661"/>
          </a:xfrm>
        </p:grpSpPr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FB5ABCBE-B78C-4ECA-891E-F3D9F3B18A5F}"/>
                </a:ext>
              </a:extLst>
            </p:cNvPr>
            <p:cNvSpPr txBox="1"/>
            <p:nvPr/>
          </p:nvSpPr>
          <p:spPr>
            <a:xfrm>
              <a:off x="963539" y="3108502"/>
              <a:ext cx="38703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sz="3600" kern="0" spc="-100">
                  <a:solidFill>
                    <a:srgbClr val="39515F"/>
                  </a:solidFill>
                  <a:latin typeface="Noto Sans CJK KR Bold"/>
                  <a:cs typeface="Noto Sans CJK KR Bold" pitchFamily="34" charset="0"/>
                </a:rPr>
                <a:t>01. </a:t>
              </a:r>
              <a:r>
                <a:rPr lang="en-US" altLang="ko-KR" sz="3600" kern="0" spc="-100">
                  <a:solidFill>
                    <a:srgbClr val="39515F"/>
                  </a:solidFill>
                  <a:latin typeface="Noto Sans CJK KR Bold"/>
                  <a:cs typeface="Noto Sans CJK KR Bold" pitchFamily="34" charset="0"/>
                </a:rPr>
                <a:t>Background</a:t>
              </a:r>
              <a:endParaRPr lang="en-US" sz="3600">
                <a:latin typeface="Noto Sans CJK KR Bold"/>
                <a:cs typeface="Calibri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D61E2C-CB64-8DFB-34F8-EC86B3044773}"/>
                </a:ext>
              </a:extLst>
            </p:cNvPr>
            <p:cNvGrpSpPr/>
            <p:nvPr/>
          </p:nvGrpSpPr>
          <p:grpSpPr>
            <a:xfrm>
              <a:off x="4508972" y="3112933"/>
              <a:ext cx="6040377" cy="1751230"/>
              <a:chOff x="4508972" y="3112933"/>
              <a:chExt cx="6040377" cy="1751230"/>
            </a:xfrm>
          </p:grpSpPr>
          <p:sp>
            <p:nvSpPr>
              <p:cNvPr id="11" name="Object 12">
                <a:extLst>
                  <a:ext uri="{FF2B5EF4-FFF2-40B4-BE49-F238E27FC236}">
                    <a16:creationId xmlns:a16="http://schemas.microsoft.com/office/drawing/2014/main" id="{8EDE95B2-3143-4F73-BF44-B344672CEF24}"/>
                  </a:ext>
                </a:extLst>
              </p:cNvPr>
              <p:cNvSpPr txBox="1"/>
              <p:nvPr/>
            </p:nvSpPr>
            <p:spPr>
              <a:xfrm>
                <a:off x="5024629" y="3171392"/>
                <a:ext cx="5524720" cy="16927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Survey</a:t>
                </a:r>
              </a:p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Project Reason</a:t>
                </a:r>
              </a:p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About Project</a:t>
                </a:r>
              </a:p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Role</a:t>
                </a:r>
              </a:p>
            </p:txBody>
          </p:sp>
          <p:grpSp>
            <p:nvGrpSpPr>
              <p:cNvPr id="12" name="그룹 1005">
                <a:extLst>
                  <a:ext uri="{FF2B5EF4-FFF2-40B4-BE49-F238E27FC236}">
                    <a16:creationId xmlns:a16="http://schemas.microsoft.com/office/drawing/2014/main" id="{1AD2634F-0B62-477E-A359-7599DAE8B68A}"/>
                  </a:ext>
                </a:extLst>
              </p:cNvPr>
              <p:cNvGrpSpPr/>
              <p:nvPr/>
            </p:nvGrpSpPr>
            <p:grpSpPr>
              <a:xfrm>
                <a:off x="4508972" y="3112933"/>
                <a:ext cx="114893" cy="635430"/>
                <a:chOff x="11146910" y="5397791"/>
                <a:chExt cx="114893" cy="635430"/>
              </a:xfrm>
            </p:grpSpPr>
            <p:pic>
              <p:nvPicPr>
                <p:cNvPr id="14" name="Object 13">
                  <a:extLst>
                    <a:ext uri="{FF2B5EF4-FFF2-40B4-BE49-F238E27FC236}">
                      <a16:creationId xmlns:a16="http://schemas.microsoft.com/office/drawing/2014/main" id="{19219294-5209-4165-ADCA-C0D219D8A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0886642" y="5658059"/>
                  <a:ext cx="635430" cy="1148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26BDDD-E2DD-7A14-8F36-6F13019E80F1}"/>
              </a:ext>
            </a:extLst>
          </p:cNvPr>
          <p:cNvGrpSpPr/>
          <p:nvPr/>
        </p:nvGrpSpPr>
        <p:grpSpPr>
          <a:xfrm>
            <a:off x="1128638" y="6143802"/>
            <a:ext cx="9585810" cy="955442"/>
            <a:chOff x="963539" y="3108502"/>
            <a:chExt cx="9585810" cy="955442"/>
          </a:xfrm>
        </p:grpSpPr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3DE9B6AF-DF9A-4748-F485-20A3A4EB23ED}"/>
                </a:ext>
              </a:extLst>
            </p:cNvPr>
            <p:cNvSpPr txBox="1"/>
            <p:nvPr/>
          </p:nvSpPr>
          <p:spPr>
            <a:xfrm>
              <a:off x="963539" y="3108502"/>
              <a:ext cx="38703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sz="3600" kern="0" spc="-100">
                  <a:solidFill>
                    <a:srgbClr val="39515F"/>
                  </a:solidFill>
                  <a:latin typeface="Noto Sans CJK KR Bold"/>
                  <a:cs typeface="Noto Sans CJK KR Bold" pitchFamily="34" charset="0"/>
                </a:rPr>
                <a:t>02. Service</a:t>
              </a:r>
              <a:endParaRPr lang="en-US" altLang="ko-KR" sz="3600" kern="0" spc="-100">
                <a:solidFill>
                  <a:srgbClr val="39515F"/>
                </a:solidFill>
                <a:latin typeface="Noto Sans CJK KR Bold"/>
                <a:cs typeface="Calibri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C9668BE-3837-9A2A-10AC-7AE8D938239C}"/>
                </a:ext>
              </a:extLst>
            </p:cNvPr>
            <p:cNvGrpSpPr/>
            <p:nvPr/>
          </p:nvGrpSpPr>
          <p:grpSpPr>
            <a:xfrm>
              <a:off x="4508972" y="3112933"/>
              <a:ext cx="6040377" cy="951011"/>
              <a:chOff x="4508972" y="3112933"/>
              <a:chExt cx="6040377" cy="951011"/>
            </a:xfrm>
          </p:grpSpPr>
          <p:sp>
            <p:nvSpPr>
              <p:cNvPr id="30" name="Object 12">
                <a:extLst>
                  <a:ext uri="{FF2B5EF4-FFF2-40B4-BE49-F238E27FC236}">
                    <a16:creationId xmlns:a16="http://schemas.microsoft.com/office/drawing/2014/main" id="{55FAEBED-2721-AAA2-9800-4D88B7F019C8}"/>
                  </a:ext>
                </a:extLst>
              </p:cNvPr>
              <p:cNvSpPr txBox="1"/>
              <p:nvPr/>
            </p:nvSpPr>
            <p:spPr>
              <a:xfrm>
                <a:off x="5024629" y="3171392"/>
                <a:ext cx="5524720" cy="8925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Feature</a:t>
                </a:r>
              </a:p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Benchmark</a:t>
                </a:r>
              </a:p>
            </p:txBody>
          </p: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415DAB27-252D-A1BE-CBE9-5C05505CE82C}"/>
                  </a:ext>
                </a:extLst>
              </p:cNvPr>
              <p:cNvGrpSpPr/>
              <p:nvPr/>
            </p:nvGrpSpPr>
            <p:grpSpPr>
              <a:xfrm>
                <a:off x="4508972" y="3112933"/>
                <a:ext cx="114893" cy="635430"/>
                <a:chOff x="11146910" y="5397791"/>
                <a:chExt cx="114893" cy="635430"/>
              </a:xfrm>
            </p:grpSpPr>
            <p:pic>
              <p:nvPicPr>
                <p:cNvPr id="32" name="Object 13">
                  <a:extLst>
                    <a:ext uri="{FF2B5EF4-FFF2-40B4-BE49-F238E27FC236}">
                      <a16:creationId xmlns:a16="http://schemas.microsoft.com/office/drawing/2014/main" id="{91386247-93EF-AF93-DF2E-A42AC28C5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0886642" y="5658059"/>
                  <a:ext cx="635430" cy="1148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335B1FFF-23DF-962E-12DE-6D879839727E}"/>
              </a:ext>
            </a:extLst>
          </p:cNvPr>
          <p:cNvGrpSpPr/>
          <p:nvPr/>
        </p:nvGrpSpPr>
        <p:grpSpPr>
          <a:xfrm>
            <a:off x="8786738" y="3857802"/>
            <a:ext cx="10258910" cy="1755661"/>
            <a:chOff x="8786738" y="3108502"/>
            <a:chExt cx="10258910" cy="1755661"/>
          </a:xfrm>
        </p:grpSpPr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71BA0C9A-986C-576B-21F4-488D604E8DF0}"/>
                </a:ext>
              </a:extLst>
            </p:cNvPr>
            <p:cNvSpPr txBox="1"/>
            <p:nvPr/>
          </p:nvSpPr>
          <p:spPr>
            <a:xfrm>
              <a:off x="8786738" y="3108502"/>
              <a:ext cx="41751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sz="3600" kern="0" spc="-100">
                  <a:solidFill>
                    <a:srgbClr val="39515F"/>
                  </a:solidFill>
                  <a:latin typeface="Noto Sans CJK KR Bold"/>
                  <a:cs typeface="Noto Sans CJK KR Bold" pitchFamily="34" charset="0"/>
                </a:rPr>
                <a:t>03. Implementation</a:t>
              </a:r>
              <a:endParaRPr lang="en-US" altLang="ko-KR" sz="3600" kern="0" spc="-100">
                <a:solidFill>
                  <a:srgbClr val="39515F"/>
                </a:solidFill>
                <a:latin typeface="Noto Sans CJK KR Bold"/>
                <a:cs typeface="Calibri"/>
              </a:endParaRPr>
            </a:p>
          </p:txBody>
        </p:sp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CD1B3176-8503-5C28-C150-4CBBE5B40636}"/>
                </a:ext>
              </a:extLst>
            </p:cNvPr>
            <p:cNvGrpSpPr/>
            <p:nvPr/>
          </p:nvGrpSpPr>
          <p:grpSpPr>
            <a:xfrm>
              <a:off x="13043371" y="3112933"/>
              <a:ext cx="6002277" cy="1751230"/>
              <a:chOff x="13043371" y="3112933"/>
              <a:chExt cx="6002277" cy="1751230"/>
            </a:xfrm>
          </p:grpSpPr>
          <p:sp>
            <p:nvSpPr>
              <p:cNvPr id="63" name="Object 12">
                <a:extLst>
                  <a:ext uri="{FF2B5EF4-FFF2-40B4-BE49-F238E27FC236}">
                    <a16:creationId xmlns:a16="http://schemas.microsoft.com/office/drawing/2014/main" id="{457B3765-3FAC-C699-1B3E-7C348973E736}"/>
                  </a:ext>
                </a:extLst>
              </p:cNvPr>
              <p:cNvSpPr txBox="1"/>
              <p:nvPr/>
            </p:nvSpPr>
            <p:spPr>
              <a:xfrm>
                <a:off x="13520928" y="3171392"/>
                <a:ext cx="5524720" cy="16927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Project Structure</a:t>
                </a:r>
              </a:p>
              <a:p>
                <a:r>
                  <a:rPr lang="en-US" altLang="ko-KR" sz="2600">
                    <a:solidFill>
                      <a:srgbClr val="9E9E9E"/>
                    </a:solidFill>
                    <a:latin typeface="Noto Sans CJK KR Regular"/>
                  </a:rPr>
                  <a:t>System Architecture</a:t>
                </a:r>
              </a:p>
              <a:p>
                <a:r>
                  <a:rPr lang="en-US" altLang="ko-KR" sz="2600">
                    <a:solidFill>
                      <a:srgbClr val="9E9E9E"/>
                    </a:solidFill>
                    <a:latin typeface="Noto Sans CJK KR Regular"/>
                  </a:rPr>
                  <a:t>Application User Interface</a:t>
                </a:r>
              </a:p>
              <a:p>
                <a:r>
                  <a:rPr lang="en-US" altLang="ko-KR" sz="2600">
                    <a:solidFill>
                      <a:srgbClr val="9E9E9E"/>
                    </a:solidFill>
                    <a:latin typeface="Noto Sans CJK KR Regular"/>
                  </a:rPr>
                  <a:t>Demonstration Video</a:t>
                </a:r>
              </a:p>
            </p:txBody>
          </p:sp>
          <p:pic>
            <p:nvPicPr>
              <p:cNvPr id="961" name="Object 13">
                <a:extLst>
                  <a:ext uri="{FF2B5EF4-FFF2-40B4-BE49-F238E27FC236}">
                    <a16:creationId xmlns:a16="http://schemas.microsoft.com/office/drawing/2014/main" id="{FD8B199F-699B-ED9D-DF9E-25464127C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783103" y="3373201"/>
                <a:ext cx="635430" cy="114893"/>
              </a:xfrm>
              <a:prstGeom prst="rect">
                <a:avLst/>
              </a:prstGeom>
            </p:spPr>
          </p:pic>
        </p:grpSp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FE88343E-8BF4-B00E-AE8B-35DB27B9A313}"/>
              </a:ext>
            </a:extLst>
          </p:cNvPr>
          <p:cNvGrpSpPr/>
          <p:nvPr/>
        </p:nvGrpSpPr>
        <p:grpSpPr>
          <a:xfrm>
            <a:off x="8786737" y="6146203"/>
            <a:ext cx="10258910" cy="1200329"/>
            <a:chOff x="8786738" y="3110903"/>
            <a:chExt cx="10258910" cy="1200329"/>
          </a:xfrm>
        </p:grpSpPr>
        <p:sp>
          <p:nvSpPr>
            <p:cNvPr id="965" name="Object 16">
              <a:extLst>
                <a:ext uri="{FF2B5EF4-FFF2-40B4-BE49-F238E27FC236}">
                  <a16:creationId xmlns:a16="http://schemas.microsoft.com/office/drawing/2014/main" id="{7AE1476F-F013-A056-4D0E-13D33FFFB396}"/>
                </a:ext>
              </a:extLst>
            </p:cNvPr>
            <p:cNvSpPr txBox="1"/>
            <p:nvPr/>
          </p:nvSpPr>
          <p:spPr>
            <a:xfrm>
              <a:off x="8786738" y="3110903"/>
              <a:ext cx="417514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sz="3600" kern="0" spc="-100">
                  <a:solidFill>
                    <a:srgbClr val="39515F"/>
                  </a:solidFill>
                  <a:latin typeface="Noto Sans CJK KR Bold"/>
                  <a:cs typeface="Noto Sans CJK KR Bold" pitchFamily="34" charset="0"/>
                </a:rPr>
                <a:t>04. Future</a:t>
              </a:r>
            </a:p>
            <a:p>
              <a:r>
                <a:rPr lang="en-US" sz="3600" kern="0" spc="-100">
                  <a:solidFill>
                    <a:srgbClr val="39515F"/>
                  </a:solidFill>
                  <a:latin typeface="Noto Sans CJK KR Bold"/>
                  <a:cs typeface="Calibri"/>
                </a:rPr>
                <a:t>        Development</a:t>
              </a:r>
            </a:p>
          </p:txBody>
        </p:sp>
        <p:grpSp>
          <p:nvGrpSpPr>
            <p:cNvPr id="966" name="그룹 965">
              <a:extLst>
                <a:ext uri="{FF2B5EF4-FFF2-40B4-BE49-F238E27FC236}">
                  <a16:creationId xmlns:a16="http://schemas.microsoft.com/office/drawing/2014/main" id="{D2F546C0-B97D-C099-511F-E117D81D6BAD}"/>
                </a:ext>
              </a:extLst>
            </p:cNvPr>
            <p:cNvGrpSpPr/>
            <p:nvPr/>
          </p:nvGrpSpPr>
          <p:grpSpPr>
            <a:xfrm>
              <a:off x="13043371" y="3112933"/>
              <a:ext cx="6002277" cy="635430"/>
              <a:chOff x="13043371" y="3112933"/>
              <a:chExt cx="6002277" cy="635430"/>
            </a:xfrm>
          </p:grpSpPr>
          <p:sp>
            <p:nvSpPr>
              <p:cNvPr id="967" name="Object 12">
                <a:extLst>
                  <a:ext uri="{FF2B5EF4-FFF2-40B4-BE49-F238E27FC236}">
                    <a16:creationId xmlns:a16="http://schemas.microsoft.com/office/drawing/2014/main" id="{FC9DFC99-0279-BB0B-1CDA-212F69B3963D}"/>
                  </a:ext>
                </a:extLst>
              </p:cNvPr>
              <p:cNvSpPr txBox="1"/>
              <p:nvPr/>
            </p:nvSpPr>
            <p:spPr>
              <a:xfrm>
                <a:off x="13520928" y="3171392"/>
                <a:ext cx="5524720" cy="4924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600">
                    <a:solidFill>
                      <a:srgbClr val="9E9E9E"/>
                    </a:solidFill>
                    <a:latin typeface="Noto Sans CJK KR Regular"/>
                  </a:rPr>
                  <a:t>Task</a:t>
                </a:r>
                <a:endParaRPr lang="ko-KR" altLang="en-US"/>
              </a:p>
            </p:txBody>
          </p:sp>
          <p:pic>
            <p:nvPicPr>
              <p:cNvPr id="968" name="Object 13">
                <a:extLst>
                  <a:ext uri="{FF2B5EF4-FFF2-40B4-BE49-F238E27FC236}">
                    <a16:creationId xmlns:a16="http://schemas.microsoft.com/office/drawing/2014/main" id="{57FD2CB5-0921-AA90-419A-5D2D6C6D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783103" y="3373201"/>
                <a:ext cx="635430" cy="1148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9014208"/>
            <a:ext cx="25999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ko-KR" altLang="en-US" sz="1600">
                <a:solidFill>
                  <a:srgbClr val="403322"/>
                </a:solidFill>
                <a:latin typeface="IBM Plex Sans KR Medium"/>
              </a:rPr>
              <a:t>Future </a:t>
            </a:r>
            <a:r>
              <a:rPr lang="ko-KR" altLang="en-US" sz="1600" err="1">
                <a:solidFill>
                  <a:srgbClr val="403322"/>
                </a:solidFill>
                <a:latin typeface="IBM Plex Sans KR Medium"/>
              </a:rPr>
              <a:t>Development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82767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700" kern="0" spc="100" err="1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</a:t>
            </a:r>
            <a:r>
              <a:rPr lang="ko-KR" alt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 Project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67" y="1810583"/>
            <a:ext cx="17588660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0">
                <a:solidFill>
                  <a:srgbClr val="403322"/>
                </a:solidFill>
                <a:latin typeface="IBM Plex Sans KR Medium"/>
                <a:cs typeface="IBM Plex Sans KR Medium" pitchFamily="34" charset="0"/>
              </a:rPr>
              <a:t>Chap 4.</a:t>
            </a:r>
            <a:endParaRPr lang="en-US" altLang="ko-KR" sz="12000">
              <a:solidFill>
                <a:srgbClr val="403322"/>
              </a:solidFill>
              <a:latin typeface="IBM Plex Sans KR Medium" pitchFamily="34" charset="0"/>
              <a:cs typeface="IBM Plex Sans KR Medium" pitchFamily="34" charset="0"/>
            </a:endParaRPr>
          </a:p>
          <a:p>
            <a:r>
              <a:rPr lang="en-US" altLang="ko-KR" sz="7500">
                <a:solidFill>
                  <a:srgbClr val="22CB88"/>
                </a:solidFill>
                <a:latin typeface="IBM Plex Sans KR"/>
              </a:rPr>
              <a:t>Future Development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A177F47E-2211-93FD-9BB7-67FF4091B4E1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06">
            <a:extLst>
              <a:ext uri="{FF2B5EF4-FFF2-40B4-BE49-F238E27FC236}">
                <a16:creationId xmlns:a16="http://schemas.microsoft.com/office/drawing/2014/main" id="{FCB0C08C-72CA-4028-9BC2-8F78FB4031A2}"/>
              </a:ext>
            </a:extLst>
          </p:cNvPr>
          <p:cNvGrpSpPr/>
          <p:nvPr/>
        </p:nvGrpSpPr>
        <p:grpSpPr>
          <a:xfrm>
            <a:off x="-128950" y="3382480"/>
            <a:ext cx="10874579" cy="13905596"/>
            <a:chOff x="3646776" y="449854"/>
            <a:chExt cx="6872889" cy="13941314"/>
          </a:xfrm>
        </p:grpSpPr>
        <p:pic>
          <p:nvPicPr>
            <p:cNvPr id="105" name="Object 19">
              <a:extLst>
                <a:ext uri="{FF2B5EF4-FFF2-40B4-BE49-F238E27FC236}">
                  <a16:creationId xmlns:a16="http://schemas.microsoft.com/office/drawing/2014/main" id="{F55D8420-E1EB-4FC8-B810-177E9B25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06" name="Object 20">
              <a:extLst>
                <a:ext uri="{FF2B5EF4-FFF2-40B4-BE49-F238E27FC236}">
                  <a16:creationId xmlns:a16="http://schemas.microsoft.com/office/drawing/2014/main" id="{39C296BE-F330-45FA-AAB2-49983F68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8676602B-958F-6716-53E4-E25B2C066246}"/>
              </a:ext>
            </a:extLst>
          </p:cNvPr>
          <p:cNvGrpSpPr/>
          <p:nvPr/>
        </p:nvGrpSpPr>
        <p:grpSpPr>
          <a:xfrm>
            <a:off x="7425168" y="3384862"/>
            <a:ext cx="10879739" cy="13915914"/>
            <a:chOff x="3646776" y="449854"/>
            <a:chExt cx="6872889" cy="13941314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58C12250-8F4B-4496-F2CF-28A7F3F4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F4619F65-9158-B760-2C20-C854488D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Calibri"/>
                <a:cs typeface="Open Sans ExtraBold"/>
              </a:rPr>
              <a:t>Future Development</a:t>
            </a: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Batang"/>
                <a:cs typeface="Open Sans ExtraBold"/>
              </a:rPr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021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4" y="3819099"/>
            <a:ext cx="187871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0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4310920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4015040"/>
            <a:ext cx="233621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600"/>
          </a:p>
        </p:txBody>
      </p:sp>
      <p:grpSp>
        <p:nvGrpSpPr>
          <p:cNvPr id="107" name="그룹 1010">
            <a:extLst>
              <a:ext uri="{FF2B5EF4-FFF2-40B4-BE49-F238E27FC236}">
                <a16:creationId xmlns:a16="http://schemas.microsoft.com/office/drawing/2014/main" id="{7593E031-A191-402C-8F8A-EB5B8EE39811}"/>
              </a:ext>
            </a:extLst>
          </p:cNvPr>
          <p:cNvGrpSpPr/>
          <p:nvPr/>
        </p:nvGrpSpPr>
        <p:grpSpPr>
          <a:xfrm>
            <a:off x="4955328" y="6502834"/>
            <a:ext cx="801087" cy="258289"/>
            <a:chOff x="6719564" y="3941982"/>
            <a:chExt cx="801087" cy="258289"/>
          </a:xfrm>
        </p:grpSpPr>
        <p:pic>
          <p:nvPicPr>
            <p:cNvPr id="108" name="Object 33">
              <a:extLst>
                <a:ext uri="{FF2B5EF4-FFF2-40B4-BE49-F238E27FC236}">
                  <a16:creationId xmlns:a16="http://schemas.microsoft.com/office/drawing/2014/main" id="{961505EF-5B20-4394-80D9-DB44BD94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11" name="Object 55">
            <a:extLst>
              <a:ext uri="{FF2B5EF4-FFF2-40B4-BE49-F238E27FC236}">
                <a16:creationId xmlns:a16="http://schemas.microsoft.com/office/drawing/2014/main" id="{2A585ECD-89E7-493D-B1F7-6835A6A064C7}"/>
              </a:ext>
            </a:extLst>
          </p:cNvPr>
          <p:cNvSpPr txBox="1"/>
          <p:nvPr/>
        </p:nvSpPr>
        <p:spPr>
          <a:xfrm>
            <a:off x="2885442" y="7296531"/>
            <a:ext cx="4945537" cy="2159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</a:rPr>
              <a:t>WorkFit은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 초보 운동자의 개별적인 홈 트레이닝에 맞춰져 있다.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초보 운동자를 위해 트레이너와 1 : 1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</a:rPr>
              <a:t>매칭을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 통해 운동 자세를 향상 시킬 수 있도록 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1 : 1 피드백 시 사용자 자세 평가, 운동 일지를 공유할 수 있게 한다.</a:t>
            </a:r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586267" y="3882600"/>
            <a:ext cx="260588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0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3" y="4015040"/>
            <a:ext cx="25176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0"/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E7E00CDF-C12A-5E06-31E8-0B7D5A2EEF89}"/>
              </a:ext>
            </a:extLst>
          </p:cNvPr>
          <p:cNvGrpSpPr/>
          <p:nvPr/>
        </p:nvGrpSpPr>
        <p:grpSpPr>
          <a:xfrm>
            <a:off x="12486428" y="6502832"/>
            <a:ext cx="801087" cy="258289"/>
            <a:chOff x="6719564" y="3941982"/>
            <a:chExt cx="801087" cy="258289"/>
          </a:xfrm>
        </p:grpSpPr>
        <p:pic>
          <p:nvPicPr>
            <p:cNvPr id="19" name="Object 33">
              <a:extLst>
                <a:ext uri="{FF2B5EF4-FFF2-40B4-BE49-F238E27FC236}">
                  <a16:creationId xmlns:a16="http://schemas.microsoft.com/office/drawing/2014/main" id="{58CF590B-7D44-A93B-1815-60566A9D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0" name="Object 55">
            <a:extLst>
              <a:ext uri="{FF2B5EF4-FFF2-40B4-BE49-F238E27FC236}">
                <a16:creationId xmlns:a16="http://schemas.microsoft.com/office/drawing/2014/main" id="{B6899106-E208-A376-486D-26FFA8292DA2}"/>
              </a:ext>
            </a:extLst>
          </p:cNvPr>
          <p:cNvSpPr txBox="1"/>
          <p:nvPr/>
        </p:nvSpPr>
        <p:spPr>
          <a:xfrm>
            <a:off x="10416542" y="7296529"/>
            <a:ext cx="4945537" cy="2159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WorkFit의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Pose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Model은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 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KakaoAPI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,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Model로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2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Step으로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이루어져 있다.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2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Step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과정으로 지연 시간이 발생하여 자세 피드백 결과가 즉각 처리되지 않는다.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자체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key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point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추출 애플리케이션을 개발하여 2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Step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과정을 1 </a:t>
            </a:r>
            <a:r>
              <a:rPr lang="ko-KR" altLang="en-US" err="1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Step으로</a:t>
            </a: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 개선하여 모델의 실행 시간을 개선한다.</a:t>
            </a:r>
          </a:p>
        </p:txBody>
      </p:sp>
      <p:pic>
        <p:nvPicPr>
          <p:cNvPr id="2" name="그림 8" descr="사람, 여자, 숙녀이(가) 표시된 사진&#10;&#10;자동 생성된 설명">
            <a:extLst>
              <a:ext uri="{FF2B5EF4-FFF2-40B4-BE49-F238E27FC236}">
                <a16:creationId xmlns:a16="http://schemas.microsoft.com/office/drawing/2014/main" id="{0B2DE524-BE24-4DF8-720E-AA371D0DF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3259156"/>
            <a:ext cx="4445000" cy="2786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C47FB2BE-D4F5-4F2D-63E0-F2657D79E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500" y="2404650"/>
            <a:ext cx="4559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7143" y="2771429"/>
            <a:ext cx="12438095" cy="5257143"/>
            <a:chOff x="10657143" y="2771429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657143" y="2771429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8829600"/>
            <a:ext cx="25999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>
                <a:solidFill>
                  <a:srgbClr val="403322"/>
                </a:solidFill>
                <a:latin typeface="IBM Plex Sans KR Medium" pitchFamily="34" charset="0"/>
                <a:cs typeface="IBM Plex Sans KR Medium" pitchFamily="34" charset="0"/>
              </a:rPr>
              <a:t>Proposal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3868400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 Project</a:t>
            </a:r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875290" y="1004780"/>
            <a:ext cx="1138441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300" err="1">
                <a:solidFill>
                  <a:srgbClr val="403322"/>
                </a:solidFill>
                <a:latin typeface="Open Sans ExtraBold"/>
                <a:cs typeface="Open Sans ExtraBold"/>
              </a:rPr>
              <a:t>WorkFit</a:t>
            </a:r>
            <a:endParaRPr lang="en-US" err="1"/>
          </a:p>
        </p:txBody>
      </p:sp>
      <p:sp>
        <p:nvSpPr>
          <p:cNvPr id="12" name="Object 12"/>
          <p:cNvSpPr txBox="1"/>
          <p:nvPr/>
        </p:nvSpPr>
        <p:spPr>
          <a:xfrm>
            <a:off x="788367" y="5400000"/>
            <a:ext cx="16139951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800">
                <a:solidFill>
                  <a:srgbClr val="22CB88"/>
                </a:solidFill>
                <a:latin typeface="IBM Plex Sans KR" pitchFamily="34" charset="0"/>
                <a:cs typeface="IBM Plex Sans KR" pitchFamily="34" charset="0"/>
              </a:rPr>
              <a:t>감사합니다</a:t>
            </a:r>
            <a:r>
              <a:rPr lang="en-US" altLang="ko-KR" sz="12800">
                <a:solidFill>
                  <a:srgbClr val="22CB88"/>
                </a:solidFill>
                <a:latin typeface="IBM Plex Sans KR" pitchFamily="34" charset="0"/>
                <a:cs typeface="IBM Plex Sans KR" pitchFamily="34" charset="0"/>
                <a:sym typeface="Wingdings" panose="05000000000000000000" pitchFamily="2" charset="2"/>
              </a:rPr>
              <a:t></a:t>
            </a:r>
            <a:endParaRPr lang="en-US" sz="12800">
              <a:solidFill>
                <a:srgbClr val="22CB88"/>
              </a:solidFill>
              <a:latin typeface="IBM Plex Sans KR" pitchFamily="34" charset="0"/>
              <a:cs typeface="IBM Plex Sans KR" pitchFamily="34" charset="0"/>
            </a:endParaRPr>
          </a:p>
          <a:p>
            <a:r>
              <a:rPr lang="en-US" altLang="ko-KR" sz="9600">
                <a:solidFill>
                  <a:srgbClr val="403322"/>
                </a:solidFill>
                <a:latin typeface="IBM Plex Sans KR Medium" pitchFamily="34" charset="0"/>
                <a:cs typeface="IBM Plex Sans KR Medium" pitchFamily="34" charset="0"/>
              </a:rPr>
              <a:t>Team 7 </a:t>
            </a:r>
            <a:r>
              <a:rPr lang="ko-KR" altLang="en-US" sz="4500">
                <a:solidFill>
                  <a:srgbClr val="403322"/>
                </a:solidFill>
                <a:latin typeface="IBM Plex Sans KR Medium" pitchFamily="34" charset="0"/>
                <a:cs typeface="IBM Plex Sans KR Medium" pitchFamily="34" charset="0"/>
              </a:rPr>
              <a:t>강민우 유형수 </a:t>
            </a:r>
            <a:r>
              <a:rPr lang="ko-KR" altLang="en-US" sz="4500" err="1">
                <a:solidFill>
                  <a:srgbClr val="403322"/>
                </a:solidFill>
                <a:latin typeface="IBM Plex Sans KR Medium" pitchFamily="34" charset="0"/>
                <a:cs typeface="IBM Plex Sans KR Medium" pitchFamily="34" charset="0"/>
              </a:rPr>
              <a:t>이한준</a:t>
            </a:r>
            <a:endParaRPr lang="en-US" sz="4500"/>
          </a:p>
        </p:txBody>
      </p:sp>
      <p:grpSp>
        <p:nvGrpSpPr>
          <p:cNvPr id="1004" name="그룹 1004"/>
          <p:cNvGrpSpPr/>
          <p:nvPr/>
        </p:nvGrpSpPr>
        <p:grpSpPr>
          <a:xfrm>
            <a:off x="13928171" y="5023538"/>
            <a:ext cx="6952381" cy="48161"/>
            <a:chOff x="13928171" y="5023538"/>
            <a:chExt cx="6952381" cy="48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23538"/>
              <a:ext cx="6952381" cy="48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9014208"/>
            <a:ext cx="25999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ko-KR" altLang="en-US" sz="1600" err="1">
                <a:solidFill>
                  <a:srgbClr val="403322"/>
                </a:solidFill>
                <a:latin typeface="IBM Plex Sans KR Medium"/>
              </a:rPr>
              <a:t>Background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82767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700" kern="0" spc="100" err="1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</a:t>
            </a:r>
            <a:r>
              <a:rPr lang="ko-KR" alt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 Project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67" y="1810583"/>
            <a:ext cx="17588660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0">
                <a:solidFill>
                  <a:srgbClr val="403322"/>
                </a:solidFill>
                <a:latin typeface="IBM Plex Sans KR Medium"/>
                <a:cs typeface="IBM Plex Sans KR Medium" pitchFamily="34" charset="0"/>
              </a:rPr>
              <a:t>Chap 1.</a:t>
            </a:r>
            <a:endParaRPr lang="en-US" altLang="ko-KR" sz="12000">
              <a:solidFill>
                <a:srgbClr val="403322"/>
              </a:solidFill>
              <a:latin typeface="IBM Plex Sans KR Medium" pitchFamily="34" charset="0"/>
              <a:cs typeface="IBM Plex Sans KR Medium" pitchFamily="34" charset="0"/>
            </a:endParaRPr>
          </a:p>
          <a:p>
            <a:r>
              <a:rPr lang="en-US" altLang="ko-KR" sz="7500">
                <a:solidFill>
                  <a:srgbClr val="22CB88"/>
                </a:solidFill>
                <a:latin typeface="IBM Plex Sans KR"/>
              </a:rPr>
              <a:t>Background</a:t>
            </a:r>
            <a:endParaRPr lang="ko-KR" altLang="en-US" sz="7500">
              <a:solidFill>
                <a:srgbClr val="22CB88"/>
              </a:solidFill>
              <a:latin typeface="IBM Plex Sans KR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D2A5EBF1-84FA-2BEF-A034-7F7A29755A77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33">
            <a:extLst>
              <a:ext uri="{FF2B5EF4-FFF2-40B4-BE49-F238E27FC236}">
                <a16:creationId xmlns:a16="http://schemas.microsoft.com/office/drawing/2014/main" id="{63D482C6-93F0-4057-8595-121F518628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9800" y="3924300"/>
            <a:ext cx="6350218" cy="331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Open Sans ExtraBold"/>
                <a:cs typeface="Open Sans ExtraBold"/>
              </a:rPr>
              <a:t>Background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IBM Plex Sans KR"/>
              </a:rPr>
              <a:t>Survey</a:t>
            </a:r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003</a:t>
            </a:r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AB252-EF2C-4613-9950-6CD2F477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09900"/>
            <a:ext cx="8441613" cy="4746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5C6AE4-C589-48FD-BE7E-B2A608FA4F77}"/>
              </a:ext>
            </a:extLst>
          </p:cNvPr>
          <p:cNvSpPr txBox="1"/>
          <p:nvPr/>
        </p:nvSpPr>
        <p:spPr>
          <a:xfrm>
            <a:off x="1981200" y="79629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※ </a:t>
            </a:r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트렌드 모니터</a:t>
            </a:r>
            <a:r>
              <a:rPr lang="en-US" altLang="ko-KR"/>
              <a:t>, </a:t>
            </a:r>
            <a:r>
              <a:rPr lang="ko-KR" altLang="en-US"/>
              <a:t>뷰티</a:t>
            </a:r>
            <a:r>
              <a:rPr lang="en-US" altLang="ko-KR"/>
              <a:t>/</a:t>
            </a:r>
            <a:r>
              <a:rPr lang="ko-KR" altLang="en-US"/>
              <a:t>헬스</a:t>
            </a:r>
            <a:r>
              <a:rPr lang="en-US" altLang="ko-KR"/>
              <a:t>-</a:t>
            </a:r>
            <a:r>
              <a:rPr lang="ko-KR" altLang="en-US"/>
              <a:t>헬스케어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93731-7678-45DA-81C9-93ADE90C1C31}"/>
              </a:ext>
            </a:extLst>
          </p:cNvPr>
          <p:cNvSpPr txBox="1"/>
          <p:nvPr/>
        </p:nvSpPr>
        <p:spPr>
          <a:xfrm>
            <a:off x="10134600" y="4729364"/>
            <a:ext cx="83058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● 원하는 시간에 운동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 -&gt;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효용성</a:t>
            </a:r>
            <a:endParaRPr lang="en-US" altLang="ko-KR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● 코로나 바이러스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 -&gt;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외부 활동 염려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운동 장소 제한</a:t>
            </a:r>
            <a:endParaRPr lang="en-US" altLang="ko-KR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※ </a:t>
            </a:r>
            <a:r>
              <a:rPr lang="ko-KR" altLang="en-US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홈트레이닝의 수요가 크게 증가</a:t>
            </a:r>
            <a:r>
              <a:rPr lang="en-US" altLang="ko-KR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92FDE39-6D1B-417C-94B6-EA92327B3899}"/>
              </a:ext>
            </a:extLst>
          </p:cNvPr>
          <p:cNvSpPr/>
          <p:nvPr/>
        </p:nvSpPr>
        <p:spPr>
          <a:xfrm>
            <a:off x="685800" y="3619500"/>
            <a:ext cx="8001000" cy="1295400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33">
            <a:extLst>
              <a:ext uri="{FF2B5EF4-FFF2-40B4-BE49-F238E27FC236}">
                <a16:creationId xmlns:a16="http://schemas.microsoft.com/office/drawing/2014/main" id="{63D482C6-93F0-4057-8595-121F518628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9800" y="3924300"/>
            <a:ext cx="6350218" cy="331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22CB88"/>
                </a:solidFill>
                <a:latin typeface="Malgun Gothic"/>
                <a:ea typeface="Malgun Gothic"/>
                <a:cs typeface="Open Sans ExtraBold" pitchFamily="34" charset="0"/>
              </a:rPr>
              <a:t>Background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IBM Plex Sans KR"/>
              </a:rPr>
              <a:t>Survey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004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C6AE4-C589-48FD-BE7E-B2A608FA4F77}"/>
              </a:ext>
            </a:extLst>
          </p:cNvPr>
          <p:cNvSpPr txBox="1"/>
          <p:nvPr/>
        </p:nvSpPr>
        <p:spPr>
          <a:xfrm>
            <a:off x="2052663" y="8223766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※ </a:t>
            </a:r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트렌드 모니터</a:t>
            </a:r>
            <a:r>
              <a:rPr lang="en-US" altLang="ko-KR"/>
              <a:t>, </a:t>
            </a:r>
            <a:r>
              <a:rPr lang="ko-KR" altLang="en-US"/>
              <a:t>뷰티</a:t>
            </a:r>
            <a:r>
              <a:rPr lang="en-US" altLang="ko-KR"/>
              <a:t>/</a:t>
            </a:r>
            <a:r>
              <a:rPr lang="ko-KR" altLang="en-US"/>
              <a:t>헬스</a:t>
            </a:r>
            <a:r>
              <a:rPr lang="en-US" altLang="ko-KR"/>
              <a:t>-</a:t>
            </a:r>
            <a:r>
              <a:rPr lang="ko-KR" altLang="en-US"/>
              <a:t>헬스케어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93731-7678-45DA-81C9-93ADE90C1C31}"/>
              </a:ext>
            </a:extLst>
          </p:cNvPr>
          <p:cNvSpPr txBox="1"/>
          <p:nvPr/>
        </p:nvSpPr>
        <p:spPr>
          <a:xfrm>
            <a:off x="10134600" y="4729364"/>
            <a:ext cx="8305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※</a:t>
            </a:r>
            <a:r>
              <a:rPr lang="ko-KR" altLang="en-US" b="1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홈 트레이닝 한계 </a:t>
            </a:r>
            <a:endParaRPr lang="en-US" altLang="ko-KR" b="1">
              <a:solidFill>
                <a:srgbClr val="0070C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	- </a:t>
            </a:r>
            <a:r>
              <a:rPr lang="ko-KR" altLang="en-US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전문가의 부재 및 잘못된 자세로 인한 위험</a:t>
            </a:r>
            <a:r>
              <a:rPr lang="en-US" altLang="ko-KR">
                <a:solidFill>
                  <a:srgbClr val="0070C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</a:p>
          <a:p>
            <a:endParaRPr lang="en-US" altLang="ko-KR" sz="250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But</a:t>
            </a:r>
            <a:r>
              <a:rPr lang="ko-KR" altLang="en-US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향후 홈 트레이닝 지속 의향 </a:t>
            </a:r>
            <a:r>
              <a:rPr lang="en-US" altLang="ko-KR" sz="250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85%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D6477B-3996-4778-AE65-C7F7D69E5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58" y="2949103"/>
            <a:ext cx="7935432" cy="519185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40AB73-32C4-4851-B34E-7927D9EA8772}"/>
              </a:ext>
            </a:extLst>
          </p:cNvPr>
          <p:cNvSpPr/>
          <p:nvPr/>
        </p:nvSpPr>
        <p:spPr>
          <a:xfrm>
            <a:off x="6248400" y="4360713"/>
            <a:ext cx="811771" cy="3297387"/>
          </a:xfrm>
          <a:prstGeom prst="roundRect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F8D20A-0550-45B6-BCA0-BA363E758E58}"/>
              </a:ext>
            </a:extLst>
          </p:cNvPr>
          <p:cNvSpPr/>
          <p:nvPr/>
        </p:nvSpPr>
        <p:spPr>
          <a:xfrm>
            <a:off x="7337932" y="3765989"/>
            <a:ext cx="1334519" cy="4156470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2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006">
            <a:extLst>
              <a:ext uri="{FF2B5EF4-FFF2-40B4-BE49-F238E27FC236}">
                <a16:creationId xmlns:a16="http://schemas.microsoft.com/office/drawing/2014/main" id="{4E059284-862B-4EB6-97FC-0A389AD303D5}"/>
              </a:ext>
            </a:extLst>
          </p:cNvPr>
          <p:cNvGrpSpPr/>
          <p:nvPr/>
        </p:nvGrpSpPr>
        <p:grpSpPr>
          <a:xfrm>
            <a:off x="5638800" y="1919447"/>
            <a:ext cx="6872889" cy="13941314"/>
            <a:chOff x="3646776" y="449854"/>
            <a:chExt cx="6872889" cy="13941314"/>
          </a:xfrm>
        </p:grpSpPr>
        <p:pic>
          <p:nvPicPr>
            <p:cNvPr id="129" name="Object 19">
              <a:extLst>
                <a:ext uri="{FF2B5EF4-FFF2-40B4-BE49-F238E27FC236}">
                  <a16:creationId xmlns:a16="http://schemas.microsoft.com/office/drawing/2014/main" id="{B01CFBD0-02AA-44D5-AAB8-F475F7981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30" name="Object 20">
              <a:extLst>
                <a:ext uri="{FF2B5EF4-FFF2-40B4-BE49-F238E27FC236}">
                  <a16:creationId xmlns:a16="http://schemas.microsoft.com/office/drawing/2014/main" id="{068D06EA-859B-4AF9-801B-78992A3A3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D741579-6184-4D54-9CC8-E49A3299C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71" y="6057447"/>
            <a:ext cx="1254129" cy="1254129"/>
          </a:xfrm>
          <a:prstGeom prst="rect">
            <a:avLst/>
          </a:prstGeom>
        </p:spPr>
      </p:pic>
      <p:grpSp>
        <p:nvGrpSpPr>
          <p:cNvPr id="104" name="그룹 1006">
            <a:extLst>
              <a:ext uri="{FF2B5EF4-FFF2-40B4-BE49-F238E27FC236}">
                <a16:creationId xmlns:a16="http://schemas.microsoft.com/office/drawing/2014/main" id="{FCB0C08C-72CA-4028-9BC2-8F78FB4031A2}"/>
              </a:ext>
            </a:extLst>
          </p:cNvPr>
          <p:cNvGrpSpPr/>
          <p:nvPr/>
        </p:nvGrpSpPr>
        <p:grpSpPr>
          <a:xfrm>
            <a:off x="213711" y="1990561"/>
            <a:ext cx="6872889" cy="13941314"/>
            <a:chOff x="3646776" y="449854"/>
            <a:chExt cx="6872889" cy="13941314"/>
          </a:xfrm>
        </p:grpSpPr>
        <p:pic>
          <p:nvPicPr>
            <p:cNvPr id="105" name="Object 19">
              <a:extLst>
                <a:ext uri="{FF2B5EF4-FFF2-40B4-BE49-F238E27FC236}">
                  <a16:creationId xmlns:a16="http://schemas.microsoft.com/office/drawing/2014/main" id="{F55D8420-E1EB-4FC8-B810-177E9B25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06" name="Object 20">
              <a:extLst>
                <a:ext uri="{FF2B5EF4-FFF2-40B4-BE49-F238E27FC236}">
                  <a16:creationId xmlns:a16="http://schemas.microsoft.com/office/drawing/2014/main" id="{39C296BE-F330-45FA-AAB2-49983F68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6A0A1AB-2D3A-4FA0-B5C3-E4D6EF124E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40" y="6057900"/>
            <a:ext cx="1283727" cy="1283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22CB88"/>
                </a:solidFill>
                <a:latin typeface="Malgun Gothic"/>
                <a:ea typeface="Malgun Gothic"/>
                <a:cs typeface="Open Sans ExtraBold" pitchFamily="34" charset="0"/>
              </a:rPr>
              <a:t>Background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IBM Plex Sans KR"/>
              </a:rPr>
              <a:t>Project Reason</a:t>
            </a:r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005</a:t>
            </a:r>
            <a:endParaRPr lang="en-US"/>
          </a:p>
        </p:txBody>
      </p:sp>
      <p:pic>
        <p:nvPicPr>
          <p:cNvPr id="92" name="Object 17">
            <a:extLst>
              <a:ext uri="{FF2B5EF4-FFF2-40B4-BE49-F238E27FC236}">
                <a16:creationId xmlns:a16="http://schemas.microsoft.com/office/drawing/2014/main" id="{BD047E4B-FB9B-4780-B4AC-22E15DD3DEB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0942" y="2705983"/>
            <a:ext cx="2480011" cy="2480011"/>
          </a:xfrm>
          <a:prstGeom prst="rect">
            <a:avLst/>
          </a:prstGeom>
        </p:spPr>
      </p:pic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695827" y="3456769"/>
            <a:ext cx="187871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0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475976" y="3948590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624816" y="3652709"/>
            <a:ext cx="233621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600"/>
          </a:p>
        </p:txBody>
      </p:sp>
      <p:sp>
        <p:nvSpPr>
          <p:cNvPr id="103" name="Object 28">
            <a:extLst>
              <a:ext uri="{FF2B5EF4-FFF2-40B4-BE49-F238E27FC236}">
                <a16:creationId xmlns:a16="http://schemas.microsoft.com/office/drawing/2014/main" id="{AE77A1D7-E202-42DE-90E6-638DCD03A165}"/>
              </a:ext>
            </a:extLst>
          </p:cNvPr>
          <p:cNvSpPr txBox="1"/>
          <p:nvPr/>
        </p:nvSpPr>
        <p:spPr>
          <a:xfrm>
            <a:off x="7222169" y="4229769"/>
            <a:ext cx="298863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Home Training Increase</a:t>
            </a:r>
            <a:endParaRPr lang="en-US" sz="2200"/>
          </a:p>
        </p:txBody>
      </p:sp>
      <p:grpSp>
        <p:nvGrpSpPr>
          <p:cNvPr id="107" name="그룹 1010">
            <a:extLst>
              <a:ext uri="{FF2B5EF4-FFF2-40B4-BE49-F238E27FC236}">
                <a16:creationId xmlns:a16="http://schemas.microsoft.com/office/drawing/2014/main" id="{7593E031-A191-402C-8F8A-EB5B8EE39811}"/>
              </a:ext>
            </a:extLst>
          </p:cNvPr>
          <p:cNvGrpSpPr/>
          <p:nvPr/>
        </p:nvGrpSpPr>
        <p:grpSpPr>
          <a:xfrm>
            <a:off x="3303931" y="5562653"/>
            <a:ext cx="801087" cy="258289"/>
            <a:chOff x="6719564" y="3941982"/>
            <a:chExt cx="801087" cy="258289"/>
          </a:xfrm>
        </p:grpSpPr>
        <p:pic>
          <p:nvPicPr>
            <p:cNvPr id="108" name="Object 33">
              <a:extLst>
                <a:ext uri="{FF2B5EF4-FFF2-40B4-BE49-F238E27FC236}">
                  <a16:creationId xmlns:a16="http://schemas.microsoft.com/office/drawing/2014/main" id="{961505EF-5B20-4394-80D9-DB44BD94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11" name="Object 55">
            <a:extLst>
              <a:ext uri="{FF2B5EF4-FFF2-40B4-BE49-F238E27FC236}">
                <a16:creationId xmlns:a16="http://schemas.microsoft.com/office/drawing/2014/main" id="{2A585ECD-89E7-493D-B1F7-6835A6A064C7}"/>
              </a:ext>
            </a:extLst>
          </p:cNvPr>
          <p:cNvSpPr txBox="1"/>
          <p:nvPr/>
        </p:nvSpPr>
        <p:spPr>
          <a:xfrm>
            <a:off x="2059942" y="7581900"/>
            <a:ext cx="3413203" cy="1264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코로나 </a:t>
            </a:r>
            <a:r>
              <a:rPr lang="en-US" altLang="ko-KR" sz="180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19</a:t>
            </a:r>
            <a:r>
              <a:rPr lang="ko-KR" altLang="en-US" sz="180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로 인해 외부 활동 제한 및 운동 장소 제한</a:t>
            </a:r>
            <a:endParaRPr lang="en-US" alt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Noto Sans CJK KR DemiLight" pitchFamily="34" charset="0"/>
            </a:endParaRPr>
          </a:p>
          <a:p>
            <a:pPr>
              <a:spcBef>
                <a:spcPts val="500"/>
              </a:spcBef>
            </a:pPr>
            <a:r>
              <a:rPr lang="en-US" altLang="ko-KR" sz="180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-&gt; </a:t>
            </a:r>
            <a:r>
              <a:rPr lang="ko-KR" altLang="en-US" sz="1800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홈 트레이닝에 대한 수요 증가</a:t>
            </a:r>
            <a:r>
              <a:rPr lang="en-US" altLang="ko-KR" sz="1800">
                <a:solidFill>
                  <a:srgbClr val="595959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Noto Sans CJK KR DemiLight" pitchFamily="34" charset="0"/>
              </a:rPr>
              <a:t>	</a:t>
            </a:r>
          </a:p>
        </p:txBody>
      </p:sp>
      <p:pic>
        <p:nvPicPr>
          <p:cNvPr id="131" name="Object 17">
            <a:extLst>
              <a:ext uri="{FF2B5EF4-FFF2-40B4-BE49-F238E27FC236}">
                <a16:creationId xmlns:a16="http://schemas.microsoft.com/office/drawing/2014/main" id="{CB9FA95F-420F-4190-AB9C-52B5B81BE36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3189" y="2705099"/>
            <a:ext cx="2480011" cy="2480011"/>
          </a:xfrm>
          <a:prstGeom prst="rect">
            <a:avLst/>
          </a:prstGeom>
        </p:spPr>
      </p:pic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833520" y="3456769"/>
            <a:ext cx="260588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0"/>
          </a:p>
        </p:txBody>
      </p:sp>
      <p:sp>
        <p:nvSpPr>
          <p:cNvPr id="133" name="Object 28">
            <a:extLst>
              <a:ext uri="{FF2B5EF4-FFF2-40B4-BE49-F238E27FC236}">
                <a16:creationId xmlns:a16="http://schemas.microsoft.com/office/drawing/2014/main" id="{71819ED8-FFEC-45C4-AC2B-5CD430823184}"/>
              </a:ext>
            </a:extLst>
          </p:cNvPr>
          <p:cNvSpPr txBox="1"/>
          <p:nvPr/>
        </p:nvSpPr>
        <p:spPr>
          <a:xfrm>
            <a:off x="7924800" y="3932682"/>
            <a:ext cx="240336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Short Exercise Time</a:t>
            </a:r>
            <a:endParaRPr lang="en-US"/>
          </a:p>
        </p:txBody>
      </p:sp>
      <p:grpSp>
        <p:nvGrpSpPr>
          <p:cNvPr id="134" name="그룹 1010">
            <a:extLst>
              <a:ext uri="{FF2B5EF4-FFF2-40B4-BE49-F238E27FC236}">
                <a16:creationId xmlns:a16="http://schemas.microsoft.com/office/drawing/2014/main" id="{D99F1A71-F55E-4205-BBBD-2944FF74354C}"/>
              </a:ext>
            </a:extLst>
          </p:cNvPr>
          <p:cNvGrpSpPr/>
          <p:nvPr/>
        </p:nvGrpSpPr>
        <p:grpSpPr>
          <a:xfrm>
            <a:off x="8763000" y="5562653"/>
            <a:ext cx="801087" cy="258289"/>
            <a:chOff x="6719564" y="3941982"/>
            <a:chExt cx="801087" cy="258289"/>
          </a:xfrm>
        </p:grpSpPr>
        <p:pic>
          <p:nvPicPr>
            <p:cNvPr id="135" name="Object 33">
              <a:extLst>
                <a:ext uri="{FF2B5EF4-FFF2-40B4-BE49-F238E27FC236}">
                  <a16:creationId xmlns:a16="http://schemas.microsoft.com/office/drawing/2014/main" id="{2AB7A03C-5493-44CD-8E61-60A0362CE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41" name="Object 55">
            <a:extLst>
              <a:ext uri="{FF2B5EF4-FFF2-40B4-BE49-F238E27FC236}">
                <a16:creationId xmlns:a16="http://schemas.microsoft.com/office/drawing/2014/main" id="{5ADB35C6-B1D6-41AE-9DDE-B9B2F7EB96B3}"/>
              </a:ext>
            </a:extLst>
          </p:cNvPr>
          <p:cNvSpPr txBox="1"/>
          <p:nvPr/>
        </p:nvSpPr>
        <p:spPr>
          <a:xfrm>
            <a:off x="7483397" y="7581900"/>
            <a:ext cx="3413203" cy="1882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홈 트레이닝의 한계</a:t>
            </a:r>
            <a:endParaRPr lang="en-US" alt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Noto Sans CJK KR DemiLight" pitchFamily="34" charset="0"/>
            </a:endParaRPr>
          </a:p>
          <a:p>
            <a:pPr>
              <a:spcBef>
                <a:spcPts val="500"/>
              </a:spcBef>
            </a:pP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-&gt; </a:t>
            </a:r>
            <a:r>
              <a:rPr lang="ko-KR" altLang="en-US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초보자의 잘못된 운동 지식은 오히려 악영향을 끼칠 수 있기 때문에 자세 코칭이 필요</a:t>
            </a:r>
            <a:endParaRPr lang="en-US" alt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Noto Sans CJK KR DemiLight" pitchFamily="34" charset="0"/>
            </a:endParaRPr>
          </a:p>
          <a:p>
            <a:pPr>
              <a:spcBef>
                <a:spcPts val="500"/>
              </a:spcBef>
            </a:pPr>
            <a:endParaRPr lang="en-US" altLang="ko-KR">
              <a:solidFill>
                <a:srgbClr val="59595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Noto Sans CJK KR DemiLight" pitchFamily="34" charset="0"/>
            </a:endParaRPr>
          </a:p>
        </p:txBody>
      </p:sp>
      <p:grpSp>
        <p:nvGrpSpPr>
          <p:cNvPr id="43" name="그룹 1006">
            <a:extLst>
              <a:ext uri="{FF2B5EF4-FFF2-40B4-BE49-F238E27FC236}">
                <a16:creationId xmlns:a16="http://schemas.microsoft.com/office/drawing/2014/main" id="{9D8E32FD-E5FB-413A-B6B0-0D1C684812DD}"/>
              </a:ext>
            </a:extLst>
          </p:cNvPr>
          <p:cNvGrpSpPr/>
          <p:nvPr/>
        </p:nvGrpSpPr>
        <p:grpSpPr>
          <a:xfrm>
            <a:off x="11655444" y="1965713"/>
            <a:ext cx="6872889" cy="13941314"/>
            <a:chOff x="3646776" y="449854"/>
            <a:chExt cx="6872889" cy="13941314"/>
          </a:xfrm>
        </p:grpSpPr>
        <p:pic>
          <p:nvPicPr>
            <p:cNvPr id="44" name="Object 19">
              <a:extLst>
                <a:ext uri="{FF2B5EF4-FFF2-40B4-BE49-F238E27FC236}">
                  <a16:creationId xmlns:a16="http://schemas.microsoft.com/office/drawing/2014/main" id="{F64B306D-F6A0-4F03-AFC4-1A4CD36FC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45" name="Object 20">
              <a:extLst>
                <a:ext uri="{FF2B5EF4-FFF2-40B4-BE49-F238E27FC236}">
                  <a16:creationId xmlns:a16="http://schemas.microsoft.com/office/drawing/2014/main" id="{2FFE0D1D-4296-4CC8-B3BA-1DB9E456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pic>
        <p:nvPicPr>
          <p:cNvPr id="46" name="Object 17">
            <a:extLst>
              <a:ext uri="{FF2B5EF4-FFF2-40B4-BE49-F238E27FC236}">
                <a16:creationId xmlns:a16="http://schemas.microsoft.com/office/drawing/2014/main" id="{4C432327-CC55-4EFF-9906-BD14F4F9027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4556" y="2705100"/>
            <a:ext cx="2480011" cy="2480011"/>
          </a:xfrm>
          <a:prstGeom prst="rect">
            <a:avLst/>
          </a:prstGeom>
        </p:spPr>
      </p:pic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866486" y="3652709"/>
            <a:ext cx="25176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0"/>
          </a:p>
        </p:txBody>
      </p:sp>
      <p:grpSp>
        <p:nvGrpSpPr>
          <p:cNvPr id="49" name="그룹 1010">
            <a:extLst>
              <a:ext uri="{FF2B5EF4-FFF2-40B4-BE49-F238E27FC236}">
                <a16:creationId xmlns:a16="http://schemas.microsoft.com/office/drawing/2014/main" id="{3774A8CC-0896-470F-8C69-D5CCCBB45D47}"/>
              </a:ext>
            </a:extLst>
          </p:cNvPr>
          <p:cNvGrpSpPr/>
          <p:nvPr/>
        </p:nvGrpSpPr>
        <p:grpSpPr>
          <a:xfrm>
            <a:off x="14691346" y="5565940"/>
            <a:ext cx="801087" cy="258289"/>
            <a:chOff x="6719564" y="3941982"/>
            <a:chExt cx="801087" cy="258289"/>
          </a:xfrm>
        </p:grpSpPr>
        <p:pic>
          <p:nvPicPr>
            <p:cNvPr id="50" name="Object 33">
              <a:extLst>
                <a:ext uri="{FF2B5EF4-FFF2-40B4-BE49-F238E27FC236}">
                  <a16:creationId xmlns:a16="http://schemas.microsoft.com/office/drawing/2014/main" id="{8C98F6CD-27F7-4FFF-B9EB-2FEB9764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pic>
        <p:nvPicPr>
          <p:cNvPr id="7" name="그래픽 6" descr="주소록 단색으로 채워진">
            <a:extLst>
              <a:ext uri="{FF2B5EF4-FFF2-40B4-BE49-F238E27FC236}">
                <a16:creationId xmlns:a16="http://schemas.microsoft.com/office/drawing/2014/main" id="{3357AB7D-77BD-4E01-B536-604557930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26483" y="5842295"/>
            <a:ext cx="1482584" cy="1482584"/>
          </a:xfrm>
          <a:prstGeom prst="rect">
            <a:avLst/>
          </a:prstGeom>
        </p:spPr>
      </p:pic>
      <p:sp>
        <p:nvSpPr>
          <p:cNvPr id="38" name="Object 55">
            <a:extLst>
              <a:ext uri="{FF2B5EF4-FFF2-40B4-BE49-F238E27FC236}">
                <a16:creationId xmlns:a16="http://schemas.microsoft.com/office/drawing/2014/main" id="{BCB944E3-B606-4CEB-9A66-7E6F6B74355B}"/>
              </a:ext>
            </a:extLst>
          </p:cNvPr>
          <p:cNvSpPr txBox="1"/>
          <p:nvPr/>
        </p:nvSpPr>
        <p:spPr>
          <a:xfrm>
            <a:off x="13437959" y="7470455"/>
            <a:ext cx="3413203" cy="1264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개별적인 운동 환경에서 운동 일지 작성은 동기부여 효과</a:t>
            </a:r>
            <a:endParaRPr lang="en-US" alt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Noto Sans CJK KR DemiLight" pitchFamily="34" charset="0"/>
            </a:endParaRPr>
          </a:p>
          <a:p>
            <a:pPr>
              <a:spcBef>
                <a:spcPts val="500"/>
              </a:spcBef>
            </a:pP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-&gt; </a:t>
            </a:r>
            <a:r>
              <a:rPr lang="ko-KR" altLang="en-US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Noto Sans CJK KR DemiLight" pitchFamily="34" charset="0"/>
              </a:rPr>
              <a:t>일별로 수행한 운동 및 몸무게의 변화 기록</a:t>
            </a:r>
            <a:endParaRPr lang="en-US" alt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Noto Sans CJK KR Demi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6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22CB88"/>
                </a:solidFill>
                <a:latin typeface="Malgun Gothic"/>
                <a:ea typeface="Malgun Gothic"/>
                <a:cs typeface="Open Sans ExtraBold"/>
              </a:rPr>
              <a:t>Background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IBM Plex Sans KR"/>
              </a:rPr>
              <a:t>About Project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006</a:t>
            </a:r>
            <a:endParaRPr 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891E1BD-1F4B-4D42-B020-698D4A5DC5F5}"/>
              </a:ext>
            </a:extLst>
          </p:cNvPr>
          <p:cNvSpPr/>
          <p:nvPr/>
        </p:nvSpPr>
        <p:spPr>
          <a:xfrm>
            <a:off x="3009900" y="6251180"/>
            <a:ext cx="12268200" cy="2702320"/>
          </a:xfrm>
          <a:prstGeom prst="roundRect">
            <a:avLst/>
          </a:prstGeom>
          <a:solidFill>
            <a:srgbClr val="6FD9AE"/>
          </a:solidFill>
          <a:scene3d>
            <a:camera prst="orthographicFront"/>
            <a:lightRig rig="threePt" dir="t"/>
          </a:scene3d>
          <a:sp3d z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4000" b="1" i="0" strike="noStrike" cap="none" normalizeH="0" baseline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HY신명조,한컴돋움"/>
              </a:rPr>
              <a:t>Android</a:t>
            </a:r>
            <a:r>
              <a:rPr kumimoji="0" lang="ko-KR" altLang="ko-KR" sz="4000" b="1" i="0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HY신명조,한컴돋움"/>
              </a:rPr>
              <a:t> 애플리케이션</a:t>
            </a:r>
            <a:r>
              <a:rPr kumimoji="0" lang="ko-KR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 </a:t>
            </a:r>
            <a:endParaRPr kumimoji="0" lang="ko-KR" altLang="ko-KR" sz="3000" b="0" i="0" u="none" strike="noStrike" cap="none" normalizeH="0" baseline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3000" b="1" i="0" u="none" strike="noStrike" cap="none" normalizeH="0" baseline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맑은 고딕" panose="020B0503020000020004" pitchFamily="50" charset="-127"/>
              <a:ea typeface="HY신명조,한컴돋움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1) </a:t>
            </a:r>
            <a:r>
              <a:rPr kumimoji="0" lang="ko-KR" altLang="ko-KR" sz="3000" b="1" i="0" u="none" strike="noStrike" cap="none" normalizeH="0" baseline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Pose</a:t>
            </a:r>
            <a:r>
              <a:rPr kumimoji="0" lang="ko-KR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 </a:t>
            </a:r>
            <a:r>
              <a:rPr kumimoji="0" lang="ko-KR" altLang="ko-KR" sz="3000" b="1" i="0" u="none" strike="noStrike" cap="none" normalizeH="0" baseline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Estimation을</a:t>
            </a:r>
            <a:r>
              <a:rPr kumimoji="0" lang="ko-KR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 이용한 운동 자세 피드백</a:t>
            </a:r>
            <a:r>
              <a:rPr kumimoji="0" lang="en-US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 </a:t>
            </a:r>
            <a:r>
              <a:rPr kumimoji="0" lang="ko-KR" altLang="en-US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제공</a:t>
            </a:r>
            <a:r>
              <a:rPr kumimoji="0" lang="ko-KR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 </a:t>
            </a:r>
            <a:endParaRPr kumimoji="0" lang="en-US" altLang="ko-KR" sz="3000" b="1" i="0" u="none" strike="noStrike" cap="none" normalizeH="0" baseline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맑은 고딕" panose="020B0503020000020004" pitchFamily="50" charset="-127"/>
              <a:ea typeface="HY신명조,한컴돋움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2) </a:t>
            </a:r>
            <a:r>
              <a:rPr kumimoji="0" lang="ko-KR" altLang="ko-KR" sz="3000" b="1" i="0" u="none" strike="noStrike" cap="none" normalizeH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HY신명조,한컴돋움"/>
              </a:rPr>
              <a:t>운동일지 작성 서비스 제공</a:t>
            </a:r>
            <a:endParaRPr kumimoji="0" lang="ko-KR" altLang="ko-KR" sz="3000" b="0" i="0" u="none" strike="noStrike" cap="none" normalizeH="0" baseline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6FBDD7-0E7D-4D1D-899B-6376B0FC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36" y="880990"/>
            <a:ext cx="6743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37983" y="9014208"/>
            <a:ext cx="25999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r"/>
            <a:r>
              <a:rPr lang="ko-KR" altLang="en-US" sz="1600">
                <a:solidFill>
                  <a:srgbClr val="403322"/>
                </a:solidFill>
                <a:latin typeface="IBM Plex Sans KR Medium"/>
              </a:rPr>
              <a:t>Service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3928171" y="5014015"/>
            <a:ext cx="6952381" cy="48161"/>
            <a:chOff x="13928171" y="5014015"/>
            <a:chExt cx="6952381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928171" y="5014015"/>
              <a:ext cx="6952381" cy="481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882767" y="1027997"/>
            <a:ext cx="3643233" cy="3539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700" kern="0" spc="100" err="1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Graduation</a:t>
            </a:r>
            <a:r>
              <a:rPr lang="ko-KR" altLang="en-US" sz="1700" kern="0" spc="100">
                <a:solidFill>
                  <a:srgbClr val="403322"/>
                </a:solidFill>
                <a:latin typeface="Open Sans SemiBold"/>
                <a:ea typeface="Open Sans SemiBold"/>
                <a:cs typeface="Open Sans SemiBold"/>
              </a:rPr>
              <a:t> Project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367" y="1810583"/>
            <a:ext cx="17588660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0">
                <a:solidFill>
                  <a:srgbClr val="403322"/>
                </a:solidFill>
                <a:latin typeface="IBM Plex Sans KR Medium"/>
                <a:cs typeface="IBM Plex Sans KR Medium" pitchFamily="34" charset="0"/>
              </a:rPr>
              <a:t>Chap 2.</a:t>
            </a:r>
            <a:endParaRPr lang="en-US" altLang="ko-KR" sz="12000">
              <a:solidFill>
                <a:srgbClr val="403322"/>
              </a:solidFill>
              <a:latin typeface="IBM Plex Sans KR Medium" pitchFamily="34" charset="0"/>
              <a:cs typeface="IBM Plex Sans KR Medium" pitchFamily="34" charset="0"/>
            </a:endParaRPr>
          </a:p>
          <a:p>
            <a:r>
              <a:rPr lang="en-US" altLang="ko-KR" sz="7500">
                <a:solidFill>
                  <a:srgbClr val="22CB88"/>
                </a:solidFill>
                <a:latin typeface="IBM Plex Sans KR"/>
              </a:rPr>
              <a:t>Service</a:t>
            </a:r>
            <a:endParaRPr lang="ko-KR" altLang="en-US" sz="7500">
              <a:solidFill>
                <a:srgbClr val="22CB88"/>
              </a:solidFill>
              <a:latin typeface="IBM Plex Sans KR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92AD83B3-4B56-63F4-11F9-4D6D3C117569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06">
            <a:extLst>
              <a:ext uri="{FF2B5EF4-FFF2-40B4-BE49-F238E27FC236}">
                <a16:creationId xmlns:a16="http://schemas.microsoft.com/office/drawing/2014/main" id="{FCB0C08C-72CA-4028-9BC2-8F78FB4031A2}"/>
              </a:ext>
            </a:extLst>
          </p:cNvPr>
          <p:cNvGrpSpPr/>
          <p:nvPr/>
        </p:nvGrpSpPr>
        <p:grpSpPr>
          <a:xfrm>
            <a:off x="-128950" y="2324100"/>
            <a:ext cx="10874579" cy="13905596"/>
            <a:chOff x="3646776" y="449854"/>
            <a:chExt cx="6872889" cy="13941314"/>
          </a:xfrm>
        </p:grpSpPr>
        <p:pic>
          <p:nvPicPr>
            <p:cNvPr id="105" name="Object 19">
              <a:extLst>
                <a:ext uri="{FF2B5EF4-FFF2-40B4-BE49-F238E27FC236}">
                  <a16:creationId xmlns:a16="http://schemas.microsoft.com/office/drawing/2014/main" id="{F55D8420-E1EB-4FC8-B810-177E9B25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06" name="Object 20">
              <a:extLst>
                <a:ext uri="{FF2B5EF4-FFF2-40B4-BE49-F238E27FC236}">
                  <a16:creationId xmlns:a16="http://schemas.microsoft.com/office/drawing/2014/main" id="{39C296BE-F330-45FA-AAB2-49983F68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8676602B-958F-6716-53E4-E25B2C066246}"/>
              </a:ext>
            </a:extLst>
          </p:cNvPr>
          <p:cNvGrpSpPr/>
          <p:nvPr/>
        </p:nvGrpSpPr>
        <p:grpSpPr>
          <a:xfrm>
            <a:off x="7428363" y="2247900"/>
            <a:ext cx="10879739" cy="13915914"/>
            <a:chOff x="3646776" y="449854"/>
            <a:chExt cx="6872889" cy="13941314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58C12250-8F4B-4496-F2CF-28A7F3F4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6776" y="449854"/>
              <a:ext cx="6872889" cy="13941314"/>
            </a:xfrm>
            <a:prstGeom prst="rect">
              <a:avLst/>
            </a:prstGeom>
          </p:spPr>
        </p:pic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F4619F65-9158-B760-2C20-C854488D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885" y="3752767"/>
              <a:ext cx="3436444" cy="697065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7662" y="-263965"/>
            <a:ext cx="19352381" cy="2929963"/>
            <a:chOff x="-800000" y="-24761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0000" y="-247619"/>
              <a:ext cx="19352381" cy="33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314" y="1878568"/>
            <a:ext cx="69942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rgbClr val="22CB88"/>
                </a:solidFill>
                <a:latin typeface="Calibri"/>
                <a:cs typeface="Open Sans ExtraBold"/>
              </a:rPr>
              <a:t>Service</a:t>
            </a: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685800" y="870322"/>
            <a:ext cx="1050270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600">
                <a:solidFill>
                  <a:srgbClr val="403322"/>
                </a:solidFill>
                <a:latin typeface="Batang"/>
                <a:cs typeface="Open Sans ExtraBold"/>
              </a:rPr>
              <a:t>Features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403322"/>
                </a:solidFill>
                <a:latin typeface="IBM Plex Sans KR Text"/>
              </a:rPr>
              <a:t>009</a:t>
            </a:r>
            <a:endParaRPr lang="en-US"/>
          </a:p>
        </p:txBody>
      </p:sp>
      <p:sp>
        <p:nvSpPr>
          <p:cNvPr id="93" name="Object 27">
            <a:extLst>
              <a:ext uri="{FF2B5EF4-FFF2-40B4-BE49-F238E27FC236}">
                <a16:creationId xmlns:a16="http://schemas.microsoft.com/office/drawing/2014/main" id="{5E54AFBF-7E46-4547-8FD8-E7A785007137}"/>
              </a:ext>
            </a:extLst>
          </p:cNvPr>
          <p:cNvSpPr txBox="1"/>
          <p:nvPr/>
        </p:nvSpPr>
        <p:spPr>
          <a:xfrm>
            <a:off x="2499374" y="3281350"/>
            <a:ext cx="187871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200"/>
          </a:p>
        </p:txBody>
      </p:sp>
      <p:sp>
        <p:nvSpPr>
          <p:cNvPr id="94" name="Object 28">
            <a:extLst>
              <a:ext uri="{FF2B5EF4-FFF2-40B4-BE49-F238E27FC236}">
                <a16:creationId xmlns:a16="http://schemas.microsoft.com/office/drawing/2014/main" id="{652B0ED5-7F87-48F5-9729-D1A2F019E5DF}"/>
              </a:ext>
            </a:extLst>
          </p:cNvPr>
          <p:cNvSpPr txBox="1"/>
          <p:nvPr/>
        </p:nvSpPr>
        <p:spPr>
          <a:xfrm>
            <a:off x="2279523" y="3773171"/>
            <a:ext cx="240336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700">
                <a:solidFill>
                  <a:srgbClr val="FFFFFF"/>
                </a:solidFill>
                <a:latin typeface="IBM Plex Sans KR" pitchFamily="34" charset="0"/>
                <a:cs typeface="IBM Plex Sans KR" pitchFamily="34" charset="0"/>
              </a:rPr>
              <a:t>Increased Body Problem</a:t>
            </a:r>
            <a:endParaRPr lang="en-US" sz="1700"/>
          </a:p>
        </p:txBody>
      </p:sp>
      <p:sp>
        <p:nvSpPr>
          <p:cNvPr id="102" name="Object 27">
            <a:extLst>
              <a:ext uri="{FF2B5EF4-FFF2-40B4-BE49-F238E27FC236}">
                <a16:creationId xmlns:a16="http://schemas.microsoft.com/office/drawing/2014/main" id="{237E8AE7-ABA9-490B-B539-D185DE1B777F}"/>
              </a:ext>
            </a:extLst>
          </p:cNvPr>
          <p:cNvSpPr txBox="1"/>
          <p:nvPr/>
        </p:nvSpPr>
        <p:spPr>
          <a:xfrm>
            <a:off x="7428363" y="3477290"/>
            <a:ext cx="233621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Covid 19 Effect</a:t>
            </a:r>
            <a:endParaRPr lang="en-US" sz="2600"/>
          </a:p>
        </p:txBody>
      </p:sp>
      <p:grpSp>
        <p:nvGrpSpPr>
          <p:cNvPr id="107" name="그룹 1010">
            <a:extLst>
              <a:ext uri="{FF2B5EF4-FFF2-40B4-BE49-F238E27FC236}">
                <a16:creationId xmlns:a16="http://schemas.microsoft.com/office/drawing/2014/main" id="{7593E031-A191-402C-8F8A-EB5B8EE39811}"/>
              </a:ext>
            </a:extLst>
          </p:cNvPr>
          <p:cNvGrpSpPr/>
          <p:nvPr/>
        </p:nvGrpSpPr>
        <p:grpSpPr>
          <a:xfrm>
            <a:off x="4955328" y="5744904"/>
            <a:ext cx="801087" cy="258289"/>
            <a:chOff x="6719564" y="3941982"/>
            <a:chExt cx="801087" cy="258289"/>
          </a:xfrm>
        </p:grpSpPr>
        <p:pic>
          <p:nvPicPr>
            <p:cNvPr id="108" name="Object 33">
              <a:extLst>
                <a:ext uri="{FF2B5EF4-FFF2-40B4-BE49-F238E27FC236}">
                  <a16:creationId xmlns:a16="http://schemas.microsoft.com/office/drawing/2014/main" id="{961505EF-5B20-4394-80D9-DB44BD94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sp>
        <p:nvSpPr>
          <p:cNvPr id="111" name="Object 55">
            <a:extLst>
              <a:ext uri="{FF2B5EF4-FFF2-40B4-BE49-F238E27FC236}">
                <a16:creationId xmlns:a16="http://schemas.microsoft.com/office/drawing/2014/main" id="{2A585ECD-89E7-493D-B1F7-6835A6A064C7}"/>
              </a:ext>
            </a:extLst>
          </p:cNvPr>
          <p:cNvSpPr txBox="1"/>
          <p:nvPr/>
        </p:nvSpPr>
        <p:spPr>
          <a:xfrm>
            <a:off x="2885442" y="7200900"/>
            <a:ext cx="4945537" cy="2436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+mn-lt"/>
              </a:rPr>
              <a:t>사용자가 원하는 운동을 선택 후 자신의 운동 자세를 촬영한다.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촬영한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영상은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 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모델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서버로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전송되며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 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사용자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운동자세에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대한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피드맥을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응답한다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.</a:t>
            </a:r>
            <a:endParaRPr 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  <a:cs typeface="+mn-lt"/>
            </a:endParaRP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피드백은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 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운동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자세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측정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기준에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따라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"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좋음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", "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보통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", "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나쁨"으로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분류하여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 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사용자에게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 </a:t>
            </a:r>
            <a:r>
              <a:rPr lang="en-US" altLang="ko-KR" err="1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제공한다</a:t>
            </a:r>
            <a:r>
              <a:rPr lang="en-US" altLang="ko-KR">
                <a:solidFill>
                  <a:srgbClr val="595959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lt"/>
              </a:rPr>
              <a:t>.</a:t>
            </a:r>
            <a:endParaRPr lang="ko-KR">
              <a:solidFill>
                <a:srgbClr val="595959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2" name="Object 27">
            <a:extLst>
              <a:ext uri="{FF2B5EF4-FFF2-40B4-BE49-F238E27FC236}">
                <a16:creationId xmlns:a16="http://schemas.microsoft.com/office/drawing/2014/main" id="{B3AA18C2-5E24-48BA-A898-D6771EFAFDD7}"/>
              </a:ext>
            </a:extLst>
          </p:cNvPr>
          <p:cNvSpPr txBox="1"/>
          <p:nvPr/>
        </p:nvSpPr>
        <p:spPr>
          <a:xfrm>
            <a:off x="7637067" y="3281350"/>
            <a:ext cx="260588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FFFFFF"/>
                </a:solidFill>
                <a:latin typeface="IBM Plex Sans KR Medium" pitchFamily="34" charset="0"/>
                <a:cs typeface="IBM Plex Sans KR Medium" pitchFamily="34" charset="0"/>
              </a:rPr>
              <a:t>Lack of Knowledge</a:t>
            </a:r>
            <a:endParaRPr lang="en-US" sz="2200"/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F3B7CF73-D553-4516-B202-FA2DA5582E77}"/>
              </a:ext>
            </a:extLst>
          </p:cNvPr>
          <p:cNvSpPr txBox="1"/>
          <p:nvPr/>
        </p:nvSpPr>
        <p:spPr>
          <a:xfrm>
            <a:off x="13670033" y="3477290"/>
            <a:ext cx="25176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FFFFFF"/>
                </a:solidFill>
                <a:latin typeface="IBM Plex Sans KR" pitchFamily="34" charset="0"/>
              </a:rPr>
              <a:t>Need to Plan</a:t>
            </a:r>
            <a:endParaRPr lang="en-US" sz="2500"/>
          </a:p>
        </p:txBody>
      </p:sp>
      <p:pic>
        <p:nvPicPr>
          <p:cNvPr id="12" name="그림 13" descr="나무, 실외, 다채로운, 옥외설치물이(가) 표시된 사진&#10;&#10;자동 생성된 설명">
            <a:extLst>
              <a:ext uri="{FF2B5EF4-FFF2-40B4-BE49-F238E27FC236}">
                <a16:creationId xmlns:a16="http://schemas.microsoft.com/office/drawing/2014/main" id="{9FA32CA1-DCC0-A8A2-CD94-57B3CAA50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49" t="220" b="-220"/>
          <a:stretch/>
        </p:blipFill>
        <p:spPr>
          <a:xfrm>
            <a:off x="3467624" y="2924790"/>
            <a:ext cx="3793999" cy="244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62DC66C0-2575-F5E9-7EC9-CB06CBD34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0660" y="2907094"/>
            <a:ext cx="3790950" cy="245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E7E00CDF-C12A-5E06-31E8-0B7D5A2EEF89}"/>
              </a:ext>
            </a:extLst>
          </p:cNvPr>
          <p:cNvGrpSpPr/>
          <p:nvPr/>
        </p:nvGrpSpPr>
        <p:grpSpPr>
          <a:xfrm>
            <a:off x="12486428" y="5695190"/>
            <a:ext cx="801087" cy="258289"/>
            <a:chOff x="6719564" y="3941982"/>
            <a:chExt cx="801087" cy="258289"/>
          </a:xfrm>
        </p:grpSpPr>
        <p:pic>
          <p:nvPicPr>
            <p:cNvPr id="19" name="Object 33">
              <a:extLst>
                <a:ext uri="{FF2B5EF4-FFF2-40B4-BE49-F238E27FC236}">
                  <a16:creationId xmlns:a16="http://schemas.microsoft.com/office/drawing/2014/main" id="{58CF590B-7D44-A93B-1815-60566A9D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564" y="3941982"/>
              <a:ext cx="801087" cy="258289"/>
            </a:xfrm>
            <a:prstGeom prst="rect">
              <a:avLst/>
            </a:prstGeom>
          </p:spPr>
        </p:pic>
      </p:grpSp>
      <p:pic>
        <p:nvPicPr>
          <p:cNvPr id="21" name="그림 21">
            <a:extLst>
              <a:ext uri="{FF2B5EF4-FFF2-40B4-BE49-F238E27FC236}">
                <a16:creationId xmlns:a16="http://schemas.microsoft.com/office/drawing/2014/main" id="{5E49D446-04E9-4214-602B-1A43A310F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853" y="6001629"/>
            <a:ext cx="1036035" cy="1021566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B124C489-14F9-8D05-49BA-BD5B5DE09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6464" y="5914142"/>
            <a:ext cx="1107069" cy="1091607"/>
          </a:xfrm>
          <a:prstGeom prst="rect">
            <a:avLst/>
          </a:prstGeom>
        </p:spPr>
      </p:pic>
      <p:sp>
        <p:nvSpPr>
          <p:cNvPr id="22" name="Object 55">
            <a:extLst>
              <a:ext uri="{FF2B5EF4-FFF2-40B4-BE49-F238E27FC236}">
                <a16:creationId xmlns:a16="http://schemas.microsoft.com/office/drawing/2014/main" id="{53A003D4-B473-B6A8-4E32-B8A08DA8CF52}"/>
              </a:ext>
            </a:extLst>
          </p:cNvPr>
          <p:cNvSpPr txBox="1"/>
          <p:nvPr/>
        </p:nvSpPr>
        <p:spPr>
          <a:xfrm>
            <a:off x="10403842" y="7200900"/>
            <a:ext cx="4945537" cy="22236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</a:rPr>
              <a:t>사용자의 운동일지를 기록한다.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사용자는 몸무게, 수행한 운동, 수행한 횟수를 기록한다.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ko-KR" altLang="en-US">
                <a:solidFill>
                  <a:srgbClr val="595959"/>
                </a:solidFill>
                <a:latin typeface="Batang"/>
                <a:ea typeface="Batang"/>
                <a:cs typeface="Noto Sans CJK KR DemiLight" pitchFamily="34" charset="0"/>
              </a:rPr>
              <a:t>사용자의 운동 이력, 현재 몸무게, 최고 몸무게, 최저 몸무게, BMI, 신장을 제공한다.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endParaRPr lang="en-US" altLang="ko-KR">
              <a:solidFill>
                <a:srgbClr val="595959"/>
              </a:solidFill>
              <a:latin typeface="Batang"/>
              <a:ea typeface="휴먼모음T"/>
              <a:cs typeface="Noto Sans CJK KR Demi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8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2AC04BCBAE62F48BB775392B4EF90A5" ma:contentTypeVersion="7" ma:contentTypeDescription="새 문서를 만듭니다." ma:contentTypeScope="" ma:versionID="97336a29de27a596846997ab8df469db">
  <xsd:schema xmlns:xsd="http://www.w3.org/2001/XMLSchema" xmlns:xs="http://www.w3.org/2001/XMLSchema" xmlns:p="http://schemas.microsoft.com/office/2006/metadata/properties" xmlns:ns3="dfc20823-9a9d-4a63-9352-e785058f6325" xmlns:ns4="09058a43-b1ea-469c-90f9-0c1a571227ca" targetNamespace="http://schemas.microsoft.com/office/2006/metadata/properties" ma:root="true" ma:fieldsID="5399b043deda7a184933e34e4f110181" ns3:_="" ns4:_="">
    <xsd:import namespace="dfc20823-9a9d-4a63-9352-e785058f6325"/>
    <xsd:import namespace="09058a43-b1ea-469c-90f9-0c1a571227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20823-9a9d-4a63-9352-e785058f63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58a43-b1ea-469c-90f9-0c1a571227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A61C97-A6C3-47DF-A839-6CD5C620C705}">
  <ds:schemaRefs>
    <ds:schemaRef ds:uri="09058a43-b1ea-469c-90f9-0c1a571227ca"/>
    <ds:schemaRef ds:uri="dfc20823-9a9d-4a63-9352-e785058f63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F8A206-7ED6-4A03-BBE4-FC90B270E47F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9058a43-b1ea-469c-90f9-0c1a571227ca"/>
    <ds:schemaRef ds:uri="dfc20823-9a9d-4a63-9352-e785058f632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36676F-4005-43EF-B2AD-04D6775AC2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801</Words>
  <Application>Microsoft Office PowerPoint</Application>
  <PresentationFormat>사용자 지정</PresentationFormat>
  <Paragraphs>209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8" baseType="lpstr">
      <vt:lpstr>IBM Plex Sans KR</vt:lpstr>
      <vt:lpstr>IBM Plex Sans KR Medium</vt:lpstr>
      <vt:lpstr>IBM Plex Sans KR Text</vt:lpstr>
      <vt:lpstr>Noto Sans CJK KR Bold</vt:lpstr>
      <vt:lpstr>Noto Sans CJK KR Regular</vt:lpstr>
      <vt:lpstr>SangSangShinOTF</vt:lpstr>
      <vt:lpstr>맑은 고딕</vt:lpstr>
      <vt:lpstr>맑은 고딕</vt:lpstr>
      <vt:lpstr>바탕</vt:lpstr>
      <vt:lpstr>바탕</vt:lpstr>
      <vt:lpstr>휴먼모음T</vt:lpstr>
      <vt:lpstr>Arial</vt:lpstr>
      <vt:lpstr>Calibri</vt:lpstr>
      <vt:lpstr>Open Sans ExtraBold</vt:lpstr>
      <vt:lpstr>Open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한준</cp:lastModifiedBy>
  <cp:revision>13</cp:revision>
  <dcterms:created xsi:type="dcterms:W3CDTF">2022-03-14T19:06:13Z</dcterms:created>
  <dcterms:modified xsi:type="dcterms:W3CDTF">2022-06-26T19:29:43Z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0x01010052AC04BCBAE62F48BB775392B4EF90A5</vt:lpwstr>
  </property>
</Properties>
</file>